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73" r:id="rId6"/>
    <p:sldId id="274" r:id="rId7"/>
    <p:sldId id="275" r:id="rId8"/>
    <p:sldId id="276" r:id="rId9"/>
    <p:sldId id="277" r:id="rId10"/>
    <p:sldId id="284" r:id="rId11"/>
    <p:sldId id="262" r:id="rId12"/>
    <p:sldId id="260" r:id="rId13"/>
    <p:sldId id="263" r:id="rId14"/>
    <p:sldId id="261" r:id="rId15"/>
    <p:sldId id="264" r:id="rId16"/>
    <p:sldId id="265" r:id="rId17"/>
    <p:sldId id="285" r:id="rId18"/>
    <p:sldId id="270" r:id="rId19"/>
    <p:sldId id="271" r:id="rId20"/>
    <p:sldId id="278" r:id="rId21"/>
    <p:sldId id="279" r:id="rId22"/>
    <p:sldId id="280" r:id="rId23"/>
    <p:sldId id="281" r:id="rId24"/>
    <p:sldId id="282" r:id="rId25"/>
    <p:sldId id="283" r:id="rId26"/>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006600"/>
    <a:srgbClr val="FF99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94660"/>
  </p:normalViewPr>
  <p:slideViewPr>
    <p:cSldViewPr>
      <p:cViewPr>
        <p:scale>
          <a:sx n="80" d="100"/>
          <a:sy n="80" d="100"/>
        </p:scale>
        <p:origin x="-1122" y="-120"/>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143000"/>
            <a:ext cx="8229600" cy="15240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cs typeface="B Titr" pitchFamily="2" charset="-78"/>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p:txBody>
          <a:bodyPr/>
          <a:lstStyle/>
          <a:p>
            <a:fld id="{4F5BD3CE-6C85-441A-8B33-C6FA57929D8B}" type="datetimeFigureOut">
              <a:rPr lang="en-US" smtClean="0"/>
              <a:pPr/>
              <a:t>9/10/2016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0F1AE03-F9D5-47DC-B601-92CE79DE1824}" type="slidenum">
              <a:rPr lang="en-US" smtClean="0"/>
              <a:pPr/>
              <a:t>‹#›</a:t>
            </a:fld>
            <a:endParaRPr lang="en-US"/>
          </a:p>
        </p:txBody>
      </p:sp>
      <p:sp>
        <p:nvSpPr>
          <p:cNvPr id="9" name="Subtitle 8"/>
          <p:cNvSpPr>
            <a:spLocks noGrp="1"/>
          </p:cNvSpPr>
          <p:nvPr>
            <p:ph type="subTitle" idx="1"/>
          </p:nvPr>
        </p:nvSpPr>
        <p:spPr>
          <a:xfrm>
            <a:off x="1371600" y="2776415"/>
            <a:ext cx="6400800" cy="1460500"/>
          </a:xfrm>
        </p:spPr>
        <p:txBody>
          <a:bodyPr/>
          <a:lstStyle>
            <a:lvl1pPr marL="0" indent="0" algn="ctr">
              <a:buNone/>
              <a:defRPr>
                <a:solidFill>
                  <a:schemeClr val="tx1"/>
                </a:solidFill>
                <a:cs typeface="B Nazanin" pitchFamily="2" charset="-7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5BD3CE-6C85-441A-8B33-C6FA57929D8B}"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1AE03-F9D5-47DC-B601-92CE79DE18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5BD3CE-6C85-441A-8B33-C6FA57929D8B}"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1AE03-F9D5-47DC-B601-92CE79DE18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5BD3CE-6C85-441A-8B33-C6FA57929D8B}"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1AE03-F9D5-47DC-B601-92CE79DE18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08000"/>
            <a:ext cx="7086600" cy="15240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089822"/>
            <a:ext cx="7086600" cy="1258093"/>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5BD3CE-6C85-441A-8B33-C6FA57929D8B}"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5347230"/>
            <a:ext cx="762000" cy="304271"/>
          </a:xfrm>
        </p:spPr>
        <p:txBody>
          <a:bodyPr/>
          <a:lstStyle/>
          <a:p>
            <a:fld id="{90F1AE03-F9D5-47DC-B601-92CE79DE18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5BD3CE-6C85-441A-8B33-C6FA57929D8B}"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1AE03-F9D5-47DC-B601-92CE79DE18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9261"/>
            <a:ext cx="4040188"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279261"/>
            <a:ext cx="4041775"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968500"/>
            <a:ext cx="4040188"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968500"/>
            <a:ext cx="4041775"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5BD3CE-6C85-441A-8B33-C6FA57929D8B}" type="datetimeFigureOut">
              <a:rPr lang="en-US" smtClean="0"/>
              <a:pPr/>
              <a:t>9/10/2016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F1AE03-F9D5-47DC-B601-92CE79DE18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5BD3CE-6C85-441A-8B33-C6FA57929D8B}" type="datetimeFigureOut">
              <a:rPr lang="en-US" smtClean="0"/>
              <a:pPr/>
              <a:t>9/10/2016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F1AE03-F9D5-47DC-B601-92CE79DE18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BD3CE-6C85-441A-8B33-C6FA57929D8B}" type="datetimeFigureOut">
              <a:rPr lang="en-US" smtClean="0"/>
              <a:pPr/>
              <a:t>9/10/2016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F1AE03-F9D5-47DC-B601-92CE79DE18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270000"/>
            <a:ext cx="3008313" cy="3835136"/>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27542"/>
            <a:ext cx="5111750" cy="4877594"/>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5BD3CE-6C85-441A-8B33-C6FA57929D8B}"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1AE03-F9D5-47DC-B601-92CE79DE18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08000"/>
            <a:ext cx="5486400" cy="435240"/>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526646"/>
            <a:ext cx="5486400" cy="33020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972323"/>
            <a:ext cx="5486400" cy="441960"/>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5BD3CE-6C85-441A-8B33-C6FA57929D8B}"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1AE03-F9D5-47DC-B601-92CE79DE18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333500"/>
            <a:ext cx="8229600" cy="39243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5347230"/>
            <a:ext cx="2133600" cy="304271"/>
          </a:xfrm>
          <a:prstGeom prst="rect">
            <a:avLst/>
          </a:prstGeom>
        </p:spPr>
        <p:txBody>
          <a:bodyPr vert="horz" anchor="b"/>
          <a:lstStyle>
            <a:lvl1pPr algn="l" eaLnBrk="1" latinLnBrk="0" hangingPunct="1">
              <a:defRPr kumimoji="0" sz="1200">
                <a:solidFill>
                  <a:schemeClr val="tx1">
                    <a:shade val="50000"/>
                  </a:schemeClr>
                </a:solidFill>
              </a:defRPr>
            </a:lvl1pPr>
          </a:lstStyle>
          <a:p>
            <a:fld id="{4F5BD3CE-6C85-441A-8B33-C6FA57929D8B}" type="datetimeFigureOut">
              <a:rPr lang="en-US" smtClean="0"/>
              <a:pPr/>
              <a:t>9/10/2016</a:t>
            </a:fld>
            <a:endParaRPr lang="en-US"/>
          </a:p>
        </p:txBody>
      </p:sp>
      <p:sp>
        <p:nvSpPr>
          <p:cNvPr id="3" name="Footer Placeholder 2"/>
          <p:cNvSpPr>
            <a:spLocks noGrp="1"/>
          </p:cNvSpPr>
          <p:nvPr>
            <p:ph type="ftr" sz="quarter" idx="3"/>
          </p:nvPr>
        </p:nvSpPr>
        <p:spPr>
          <a:xfrm>
            <a:off x="3124200" y="5347230"/>
            <a:ext cx="2895600" cy="304271"/>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5347230"/>
            <a:ext cx="762000" cy="304271"/>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0F1AE03-F9D5-47DC-B601-92CE79DE182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B Titr" pitchFamily="2" charset="-78"/>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B Nazanin" pitchFamily="2" charset="-78"/>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B Nazanin" pitchFamily="2" charset="-78"/>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B Nazanin" pitchFamily="2" charset="-78"/>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B Nazanin" pitchFamily="2" charset="-78"/>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B Nazanin" pitchFamily="2" charset="-78"/>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file:///D:\Documents\&#1578;&#1605;&#1583;&#1606;%20&#1575;&#1587;&#1604;&#1575;&#1605;&#1740;\&#1605;&#1593;&#1580;&#1586;&#1607;%20&#1578;&#1605;&#1583;&#1606;%20&#1575;&#1587;&#1604;&#1575;&#1605;&#1740;.mp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iasi.porsemani.ir/cont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iki.ahlolbait.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ikifeqh.ir/%D8%B4%D8%A6%D9%88%D9%86_%D8%B2%D9%86%D8%AF%DA%AF%DB%8C" TargetMode="External"/><Relationship Id="rId2" Type="http://schemas.openxmlformats.org/officeDocument/2006/relationships/hyperlink" Target="http://wikifeqh.ir/%D8%A8%D8%A7%D8%AF%DB%8C%D9%8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images2.persianblog.ir/323536_18vPZGBv.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046183"/>
            <a:ext cx="8640960" cy="3600400"/>
          </a:xfrm>
          <a:prstGeom prst="rect">
            <a:avLst/>
          </a:prstGeom>
          <a:noFill/>
          <a:ln>
            <a:noFill/>
          </a:ln>
        </p:spPr>
      </p:pic>
    </p:spTree>
    <p:extLst>
      <p:ext uri="{BB962C8B-B14F-4D97-AF65-F5344CB8AC3E}">
        <p14:creationId xmlns:p14="http://schemas.microsoft.com/office/powerpoint/2010/main" xmlns="" val="10191614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7300"/>
            <a:ext cx="8229600" cy="3760812"/>
          </a:xfrm>
        </p:spPr>
        <p:txBody>
          <a:bodyPr>
            <a:noAutofit/>
          </a:bodyPr>
          <a:lstStyle/>
          <a:p>
            <a:pPr marL="137160" indent="0" rtl="1">
              <a:lnSpc>
                <a:spcPct val="115000"/>
              </a:lnSpc>
              <a:spcAft>
                <a:spcPts val="645"/>
              </a:spcAft>
            </a:pPr>
            <a:r>
              <a:rPr lang="ar-SA" sz="5400" dirty="0">
                <a:effectLst>
                  <a:outerShdw blurRad="38100" dist="38100" dir="2700000" algn="tl">
                    <a:srgbClr val="000000">
                      <a:alpha val="43137"/>
                    </a:srgbClr>
                  </a:outerShdw>
                </a:effectLst>
                <a:latin typeface="IranNastaliq" pitchFamily="2" charset="0"/>
                <a:ea typeface="Times New Roman"/>
                <a:cs typeface="IranNastaliq" pitchFamily="2" charset="0"/>
              </a:rPr>
              <a:t>آرمان نظام جمهوری اسلامی را </a:t>
            </a:r>
            <a:r>
              <a:rPr lang="ar-SA" sz="5400" dirty="0" smtClean="0">
                <a:effectLst>
                  <a:outerShdw blurRad="38100" dist="38100" dir="2700000" algn="tl">
                    <a:srgbClr val="000000">
                      <a:alpha val="43137"/>
                    </a:srgbClr>
                  </a:outerShdw>
                </a:effectLst>
                <a:latin typeface="IranNastaliq" pitchFamily="2" charset="0"/>
                <a:ea typeface="Times New Roman"/>
                <a:cs typeface="IranNastaliq" pitchFamily="2" charset="0"/>
              </a:rPr>
              <a:t>می</a:t>
            </a:r>
            <a:r>
              <a:rPr lang="fa-IR" sz="5400" dirty="0" smtClean="0">
                <a:effectLst>
                  <a:outerShdw blurRad="38100" dist="38100" dir="2700000" algn="tl">
                    <a:srgbClr val="000000">
                      <a:alpha val="43137"/>
                    </a:srgbClr>
                  </a:outerShdw>
                </a:effectLst>
                <a:latin typeface="IranNastaliq" pitchFamily="2" charset="0"/>
                <a:ea typeface="Times New Roman"/>
                <a:cs typeface="IranNastaliq" pitchFamily="2" charset="0"/>
              </a:rPr>
              <a:t>‌</a:t>
            </a:r>
            <a:r>
              <a:rPr lang="ar-SA" sz="5400" dirty="0" smtClean="0">
                <a:effectLst>
                  <a:outerShdw blurRad="38100" dist="38100" dir="2700000" algn="tl">
                    <a:srgbClr val="000000">
                      <a:alpha val="43137"/>
                    </a:srgbClr>
                  </a:outerShdw>
                </a:effectLst>
                <a:latin typeface="IranNastaliq" pitchFamily="2" charset="0"/>
                <a:ea typeface="Times New Roman"/>
                <a:cs typeface="IranNastaliq" pitchFamily="2" charset="0"/>
              </a:rPr>
              <a:t>شود</a:t>
            </a:r>
            <a:r>
              <a:rPr lang="fa-IR" sz="5400" dirty="0" smtClean="0">
                <a:effectLst>
                  <a:outerShdw blurRad="38100" dist="38100" dir="2700000" algn="tl">
                    <a:srgbClr val="000000">
                      <a:alpha val="43137"/>
                    </a:srgbClr>
                  </a:outerShdw>
                </a:effectLst>
                <a:latin typeface="IranNastaliq" pitchFamily="2" charset="0"/>
                <a:ea typeface="Times New Roman"/>
                <a:cs typeface="IranNastaliq" pitchFamily="2" charset="0"/>
              </a:rPr>
              <a:t/>
            </a:r>
            <a:br>
              <a:rPr lang="fa-IR" sz="5400" dirty="0" smtClean="0">
                <a:effectLst>
                  <a:outerShdw blurRad="38100" dist="38100" dir="2700000" algn="tl">
                    <a:srgbClr val="000000">
                      <a:alpha val="43137"/>
                    </a:srgbClr>
                  </a:outerShdw>
                </a:effectLst>
                <a:latin typeface="IranNastaliq" pitchFamily="2" charset="0"/>
                <a:ea typeface="Times New Roman"/>
                <a:cs typeface="IranNastaliq" pitchFamily="2" charset="0"/>
              </a:rPr>
            </a:br>
            <a:r>
              <a:rPr lang="ar-SA" sz="5400" dirty="0" smtClean="0">
                <a:effectLst>
                  <a:outerShdw blurRad="38100" dist="38100" dir="2700000" algn="tl">
                    <a:srgbClr val="000000">
                      <a:alpha val="43137"/>
                    </a:srgbClr>
                  </a:outerShdw>
                </a:effectLst>
                <a:latin typeface="IranNastaliq" pitchFamily="2" charset="0"/>
                <a:ea typeface="Times New Roman"/>
                <a:cs typeface="IranNastaliq" pitchFamily="2" charset="0"/>
              </a:rPr>
              <a:t>در </a:t>
            </a:r>
            <a:r>
              <a:rPr lang="ar-SA" sz="5400" dirty="0">
                <a:effectLst>
                  <a:outerShdw blurRad="38100" dist="38100" dir="2700000" algn="tl">
                    <a:srgbClr val="000000">
                      <a:alpha val="43137"/>
                    </a:srgbClr>
                  </a:outerShdw>
                </a:effectLst>
                <a:latin typeface="IranNastaliq" pitchFamily="2" charset="0"/>
                <a:ea typeface="Times New Roman"/>
                <a:cs typeface="IranNastaliq" pitchFamily="2" charset="0"/>
              </a:rPr>
              <a:t>جمله‌ی كوتاهِ </a:t>
            </a:r>
            <a:r>
              <a:rPr lang="fa-IR" sz="5400" dirty="0" smtClean="0">
                <a:effectLst>
                  <a:outerShdw blurRad="38100" dist="38100" dir="2700000" algn="tl">
                    <a:srgbClr val="000000">
                      <a:alpha val="43137"/>
                    </a:srgbClr>
                  </a:outerShdw>
                </a:effectLst>
                <a:latin typeface="IranNastaliq" pitchFamily="2" charset="0"/>
                <a:ea typeface="Times New Roman"/>
                <a:cs typeface="IranNastaliq" pitchFamily="2" charset="0"/>
              </a:rPr>
              <a:t/>
            </a:r>
            <a:br>
              <a:rPr lang="fa-IR" sz="5400" dirty="0" smtClean="0">
                <a:effectLst>
                  <a:outerShdw blurRad="38100" dist="38100" dir="2700000" algn="tl">
                    <a:srgbClr val="000000">
                      <a:alpha val="43137"/>
                    </a:srgbClr>
                  </a:outerShdw>
                </a:effectLst>
                <a:latin typeface="IranNastaliq" pitchFamily="2" charset="0"/>
                <a:ea typeface="Times New Roman"/>
                <a:cs typeface="IranNastaliq" pitchFamily="2" charset="0"/>
              </a:rPr>
            </a:br>
            <a:r>
              <a:rPr lang="fa-IR" sz="5400" dirty="0" smtClean="0">
                <a:solidFill>
                  <a:srgbClr val="99FF33"/>
                </a:solidFill>
                <a:effectLst>
                  <a:outerShdw blurRad="38100" dist="38100" dir="2700000" algn="tl">
                    <a:srgbClr val="000000">
                      <a:alpha val="43137"/>
                    </a:srgbClr>
                  </a:outerShdw>
                </a:effectLst>
                <a:latin typeface="IranNastaliq" pitchFamily="2" charset="0"/>
                <a:ea typeface="Times New Roman"/>
                <a:cs typeface="IranNastaliq" pitchFamily="2" charset="0"/>
              </a:rPr>
              <a:t>«</a:t>
            </a:r>
            <a:r>
              <a:rPr lang="ar-SA" sz="5400" dirty="0" smtClean="0">
                <a:solidFill>
                  <a:srgbClr val="99FF33"/>
                </a:solidFill>
                <a:effectLst>
                  <a:outerShdw blurRad="38100" dist="38100" dir="2700000" algn="tl">
                    <a:srgbClr val="000000">
                      <a:alpha val="43137"/>
                    </a:srgbClr>
                  </a:outerShdw>
                </a:effectLst>
                <a:latin typeface="IranNastaliq" pitchFamily="2" charset="0"/>
                <a:ea typeface="Times New Roman"/>
                <a:cs typeface="IranNastaliq" pitchFamily="2" charset="0"/>
              </a:rPr>
              <a:t>ایجاد </a:t>
            </a:r>
            <a:r>
              <a:rPr lang="ar-SA" sz="5400" dirty="0">
                <a:solidFill>
                  <a:srgbClr val="99FF33"/>
                </a:solidFill>
                <a:effectLst>
                  <a:outerShdw blurRad="38100" dist="38100" dir="2700000" algn="tl">
                    <a:srgbClr val="000000">
                      <a:alpha val="43137"/>
                    </a:srgbClr>
                  </a:outerShdw>
                </a:effectLst>
                <a:latin typeface="IranNastaliq" pitchFamily="2" charset="0"/>
                <a:ea typeface="Times New Roman"/>
                <a:cs typeface="IranNastaliq" pitchFamily="2" charset="0"/>
              </a:rPr>
              <a:t>تمدّن </a:t>
            </a:r>
            <a:r>
              <a:rPr lang="ar-SA" sz="5400" dirty="0" smtClean="0">
                <a:solidFill>
                  <a:srgbClr val="99FF33"/>
                </a:solidFill>
                <a:effectLst>
                  <a:outerShdw blurRad="38100" dist="38100" dir="2700000" algn="tl">
                    <a:srgbClr val="000000">
                      <a:alpha val="43137"/>
                    </a:srgbClr>
                  </a:outerShdw>
                </a:effectLst>
                <a:latin typeface="IranNastaliq" pitchFamily="2" charset="0"/>
                <a:ea typeface="Times New Roman"/>
                <a:cs typeface="IranNastaliq" pitchFamily="2" charset="0"/>
              </a:rPr>
              <a:t>اسلامی</a:t>
            </a:r>
            <a:r>
              <a:rPr lang="fa-IR" sz="5400" dirty="0" smtClean="0">
                <a:solidFill>
                  <a:srgbClr val="99FF33"/>
                </a:solidFill>
                <a:effectLst>
                  <a:outerShdw blurRad="38100" dist="38100" dir="2700000" algn="tl">
                    <a:srgbClr val="000000">
                      <a:alpha val="43137"/>
                    </a:srgbClr>
                  </a:outerShdw>
                </a:effectLst>
                <a:latin typeface="IranNastaliq" pitchFamily="2" charset="0"/>
                <a:ea typeface="Times New Roman"/>
                <a:cs typeface="IranNastaliq" pitchFamily="2" charset="0"/>
              </a:rPr>
              <a:t>»</a:t>
            </a:r>
            <a:br>
              <a:rPr lang="fa-IR" sz="5400" dirty="0" smtClean="0">
                <a:solidFill>
                  <a:srgbClr val="99FF33"/>
                </a:solidFill>
                <a:effectLst>
                  <a:outerShdw blurRad="38100" dist="38100" dir="2700000" algn="tl">
                    <a:srgbClr val="000000">
                      <a:alpha val="43137"/>
                    </a:srgbClr>
                  </a:outerShdw>
                </a:effectLst>
                <a:latin typeface="IranNastaliq" pitchFamily="2" charset="0"/>
                <a:ea typeface="Times New Roman"/>
                <a:cs typeface="IranNastaliq" pitchFamily="2" charset="0"/>
              </a:rPr>
            </a:br>
            <a:r>
              <a:rPr lang="ar-SA" sz="5400" dirty="0" smtClean="0">
                <a:effectLst>
                  <a:outerShdw blurRad="38100" dist="38100" dir="2700000" algn="tl">
                    <a:srgbClr val="000000">
                      <a:alpha val="43137"/>
                    </a:srgbClr>
                  </a:outerShdw>
                </a:effectLst>
                <a:latin typeface="IranNastaliq" pitchFamily="2" charset="0"/>
                <a:ea typeface="Times New Roman"/>
                <a:cs typeface="IranNastaliq" pitchFamily="2" charset="0"/>
              </a:rPr>
              <a:t>خلاصه </a:t>
            </a:r>
            <a:r>
              <a:rPr lang="ar-SA" sz="5400" dirty="0">
                <a:effectLst>
                  <a:outerShdw blurRad="38100" dist="38100" dir="2700000" algn="tl">
                    <a:srgbClr val="000000">
                      <a:alpha val="43137"/>
                    </a:srgbClr>
                  </a:outerShdw>
                </a:effectLst>
                <a:latin typeface="IranNastaliq" pitchFamily="2" charset="0"/>
                <a:ea typeface="Times New Roman"/>
                <a:cs typeface="IranNastaliq" pitchFamily="2" charset="0"/>
              </a:rPr>
              <a:t>كرد.</a:t>
            </a:r>
            <a:endParaRPr lang="fa-IR" sz="5400" dirty="0">
              <a:effectLst>
                <a:outerShdw blurRad="38100" dist="38100" dir="2700000" algn="tl">
                  <a:srgbClr val="000000">
                    <a:alpha val="43137"/>
                  </a:srgbClr>
                </a:outerShdw>
              </a:effectLst>
              <a:latin typeface="IranNastaliq" pitchFamily="2" charset="0"/>
              <a:ea typeface="Times New Roman"/>
              <a:cs typeface="IranNastaliq" pitchFamily="2" charset="0"/>
            </a:endParaRPr>
          </a:p>
        </p:txBody>
      </p:sp>
      <p:sp>
        <p:nvSpPr>
          <p:cNvPr id="4" name="Rectangle 3"/>
          <p:cNvSpPr/>
          <p:nvPr/>
        </p:nvSpPr>
        <p:spPr>
          <a:xfrm>
            <a:off x="179512" y="4729708"/>
            <a:ext cx="4816383" cy="517065"/>
          </a:xfrm>
          <a:prstGeom prst="rect">
            <a:avLst/>
          </a:prstGeom>
        </p:spPr>
        <p:txBody>
          <a:bodyPr wrap="none">
            <a:spAutoFit/>
          </a:bodyPr>
          <a:lstStyle/>
          <a:p>
            <a:pPr marL="137160" lvl="0" rtl="1">
              <a:lnSpc>
                <a:spcPct val="115000"/>
              </a:lnSpc>
              <a:spcBef>
                <a:spcPct val="20000"/>
              </a:spcBef>
              <a:spcAft>
                <a:spcPts val="645"/>
              </a:spcAft>
              <a:buClr>
                <a:prstClr val="white">
                  <a:shade val="95000"/>
                </a:prstClr>
              </a:buClr>
              <a:buSzPct val="65000"/>
            </a:pPr>
            <a:r>
              <a:rPr lang="fa-IR" sz="2400" dirty="0" smtClean="0">
                <a:solidFill>
                  <a:prstClr val="white"/>
                </a:solidFill>
                <a:latin typeface="Tahoma"/>
                <a:ea typeface="Times New Roman"/>
                <a:cs typeface="B Nazanin"/>
              </a:rPr>
              <a:t>مقام معظم رهبری </a:t>
            </a:r>
            <a:r>
              <a:rPr lang="ar-SA" sz="2400" dirty="0" smtClean="0">
                <a:solidFill>
                  <a:prstClr val="white"/>
                </a:solidFill>
                <a:latin typeface="Tahoma"/>
                <a:ea typeface="Times New Roman"/>
                <a:cs typeface="B Nazanin"/>
              </a:rPr>
              <a:t>در </a:t>
            </a:r>
            <a:r>
              <a:rPr lang="ar-SA" sz="2400" dirty="0">
                <a:solidFill>
                  <a:prstClr val="white"/>
                </a:solidFill>
                <a:latin typeface="Tahoma"/>
                <a:ea typeface="Times New Roman"/>
                <a:cs typeface="B Nazanin"/>
              </a:rPr>
              <a:t>دیدار اقشار </a:t>
            </a:r>
            <a:r>
              <a:rPr lang="ar-SA" sz="2400" dirty="0" smtClean="0">
                <a:solidFill>
                  <a:prstClr val="white"/>
                </a:solidFill>
                <a:latin typeface="Tahoma"/>
                <a:ea typeface="Times New Roman"/>
                <a:cs typeface="B Nazanin"/>
              </a:rPr>
              <a:t>مردم</a:t>
            </a:r>
            <a:r>
              <a:rPr lang="fa-IR" sz="2400" dirty="0" smtClean="0">
                <a:solidFill>
                  <a:prstClr val="white"/>
                </a:solidFill>
                <a:latin typeface="Tahoma"/>
                <a:ea typeface="Times New Roman"/>
                <a:cs typeface="B Nazanin"/>
              </a:rPr>
              <a:t> </a:t>
            </a:r>
            <a:r>
              <a:rPr lang="fa-IR" dirty="0" smtClean="0">
                <a:solidFill>
                  <a:prstClr val="white"/>
                </a:solidFill>
                <a:latin typeface="Tahoma"/>
                <a:ea typeface="Times New Roman"/>
                <a:cs typeface="B Nazanin"/>
              </a:rPr>
              <a:t>92</a:t>
            </a:r>
            <a:r>
              <a:rPr lang="ar-SA" dirty="0">
                <a:solidFill>
                  <a:prstClr val="white"/>
                </a:solidFill>
                <a:latin typeface="Tahoma"/>
                <a:ea typeface="Times New Roman"/>
                <a:cs typeface="B Nazanin"/>
              </a:rPr>
              <a:t>/06/</a:t>
            </a:r>
            <a:r>
              <a:rPr lang="fa-IR" dirty="0">
                <a:solidFill>
                  <a:prstClr val="white"/>
                </a:solidFill>
                <a:latin typeface="Tahoma"/>
                <a:ea typeface="Times New Roman"/>
                <a:cs typeface="B Nazanin"/>
              </a:rPr>
              <a:t>14</a:t>
            </a:r>
            <a:r>
              <a:rPr lang="ar-SA" dirty="0">
                <a:solidFill>
                  <a:prstClr val="white"/>
                </a:solidFill>
                <a:latin typeface="Tahoma"/>
                <a:ea typeface="Times New Roman"/>
                <a:cs typeface="B Nazanin"/>
              </a:rPr>
              <a:t> </a:t>
            </a:r>
            <a:endParaRPr lang="en-US" dirty="0">
              <a:solidFill>
                <a:prstClr val="white"/>
              </a:solidFill>
              <a:latin typeface="Calibri"/>
              <a:ea typeface="Calibri"/>
              <a:cs typeface="Arial"/>
            </a:endParaRPr>
          </a:p>
        </p:txBody>
      </p:sp>
    </p:spTree>
    <p:extLst>
      <p:ext uri="{BB962C8B-B14F-4D97-AF65-F5344CB8AC3E}">
        <p14:creationId xmlns:p14="http://schemas.microsoft.com/office/powerpoint/2010/main" xmlns="" val="64829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012" y="841276"/>
            <a:ext cx="8676456" cy="4536504"/>
          </a:xfrm>
        </p:spPr>
        <p:txBody>
          <a:bodyPr>
            <a:normAutofit/>
          </a:bodyPr>
          <a:lstStyle/>
          <a:p>
            <a:pPr marL="137160" indent="0" algn="just" rtl="1">
              <a:lnSpc>
                <a:spcPct val="115000"/>
              </a:lnSpc>
              <a:spcAft>
                <a:spcPts val="645"/>
              </a:spcAft>
              <a:buNone/>
            </a:pPr>
            <a:r>
              <a:rPr lang="ar-SA" sz="3000" b="1" dirty="0" smtClean="0">
                <a:effectLst>
                  <a:outerShdw blurRad="38100" dist="38100" dir="2700000" algn="tl">
                    <a:srgbClr val="000000">
                      <a:alpha val="43137"/>
                    </a:srgbClr>
                  </a:outerShdw>
                </a:effectLst>
                <a:latin typeface="Tahoma"/>
                <a:ea typeface="Times New Roman"/>
                <a:cs typeface="B Nazanin"/>
              </a:rPr>
              <a:t>تمدّن </a:t>
            </a:r>
            <a:r>
              <a:rPr lang="ar-SA" sz="3000" b="1" dirty="0">
                <a:effectLst>
                  <a:outerShdw blurRad="38100" dist="38100" dir="2700000" algn="tl">
                    <a:srgbClr val="000000">
                      <a:alpha val="43137"/>
                    </a:srgbClr>
                  </a:outerShdw>
                </a:effectLst>
                <a:latin typeface="Tahoma"/>
                <a:ea typeface="Times New Roman"/>
                <a:cs typeface="B Nazanin"/>
              </a:rPr>
              <a:t>اسلامی یعنی آن فضایی كه انسان در آن فضا از لحاظ معنوی و از لحاظ مادّی میتواند رشد كند و به غایات مطلوبی كه خدای متعال او را برای آن غایات خلق كرده است برسد؛ زندگی خوبی داشته باشد، زندگی عزّتمندی داشته باشد، انسان عزیز، انسان دارای قدرت، دارای اراده، دارای ابتكار، دارای سازندگیِ جهان طبیعت؛ تمدّن اسلامی یعنی این؛ هدف نظام جمهوری اسلامی و آرمان نظام جمهوری اسلامی این </a:t>
            </a:r>
            <a:r>
              <a:rPr lang="ar-SA" sz="3000" b="1" dirty="0" smtClean="0">
                <a:effectLst>
                  <a:outerShdw blurRad="38100" dist="38100" dir="2700000" algn="tl">
                    <a:srgbClr val="000000">
                      <a:alpha val="43137"/>
                    </a:srgbClr>
                  </a:outerShdw>
                </a:effectLst>
                <a:latin typeface="Tahoma"/>
                <a:ea typeface="Times New Roman"/>
                <a:cs typeface="B Nazanin"/>
              </a:rPr>
              <a:t>است</a:t>
            </a:r>
            <a:r>
              <a:rPr lang="fa-IR" sz="3000" b="1" dirty="0" smtClean="0">
                <a:effectLst>
                  <a:outerShdw blurRad="38100" dist="38100" dir="2700000" algn="tl">
                    <a:srgbClr val="000000">
                      <a:alpha val="43137"/>
                    </a:srgbClr>
                  </a:outerShdw>
                </a:effectLst>
                <a:latin typeface="Tahoma"/>
                <a:ea typeface="Times New Roman"/>
                <a:cs typeface="B Nazanin"/>
              </a:rPr>
              <a:t>.</a:t>
            </a:r>
          </a:p>
          <a:p>
            <a:pPr marL="137160" indent="0" rtl="1">
              <a:lnSpc>
                <a:spcPct val="115000"/>
              </a:lnSpc>
              <a:spcAft>
                <a:spcPts val="645"/>
              </a:spcAft>
              <a:buNone/>
            </a:pPr>
            <a:r>
              <a:rPr lang="fa-IR" sz="2400" dirty="0" smtClean="0">
                <a:latin typeface="Tahoma"/>
                <a:ea typeface="Times New Roman"/>
                <a:cs typeface="B Nazanin"/>
              </a:rPr>
              <a:t>92</a:t>
            </a:r>
            <a:r>
              <a:rPr lang="ar-SA" sz="2400" dirty="0" smtClean="0">
                <a:latin typeface="Tahoma"/>
                <a:ea typeface="Times New Roman"/>
                <a:cs typeface="B Nazanin"/>
              </a:rPr>
              <a:t>/06/</a:t>
            </a:r>
            <a:r>
              <a:rPr lang="fa-IR" sz="2400" dirty="0" smtClean="0">
                <a:latin typeface="Tahoma"/>
                <a:ea typeface="Times New Roman"/>
                <a:cs typeface="B Nazanin"/>
              </a:rPr>
              <a:t>14</a:t>
            </a:r>
            <a:r>
              <a:rPr lang="ar-SA" sz="2400" dirty="0" smtClean="0">
                <a:latin typeface="Tahoma"/>
                <a:ea typeface="Times New Roman"/>
                <a:cs typeface="B Nazanin"/>
              </a:rPr>
              <a:t> </a:t>
            </a:r>
            <a:r>
              <a:rPr lang="ar-SA" sz="2400" dirty="0">
                <a:latin typeface="Tahoma"/>
                <a:ea typeface="Times New Roman"/>
                <a:cs typeface="B Nazanin"/>
              </a:rPr>
              <a:t>در دیدار اقشار مردم</a:t>
            </a:r>
            <a:endParaRPr lang="en-US" sz="1800" dirty="0">
              <a:effectLst/>
              <a:latin typeface="Calibri"/>
              <a:ea typeface="Calibri"/>
              <a:cs typeface="Arial"/>
            </a:endParaRPr>
          </a:p>
        </p:txBody>
      </p:sp>
    </p:spTree>
    <p:extLst>
      <p:ext uri="{BB962C8B-B14F-4D97-AF65-F5344CB8AC3E}">
        <p14:creationId xmlns:p14="http://schemas.microsoft.com/office/powerpoint/2010/main" xmlns="" val="1490425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60040"/>
            <a:ext cx="8100392" cy="5161756"/>
          </a:xfrm>
        </p:spPr>
        <p:txBody>
          <a:bodyPr>
            <a:normAutofit lnSpcReduction="10000"/>
          </a:bodyPr>
          <a:lstStyle/>
          <a:p>
            <a:pPr marL="137160" indent="0" algn="just" rtl="1">
              <a:buNone/>
            </a:pPr>
            <a:r>
              <a:rPr lang="fa-IR" sz="2600" b="1" dirty="0" smtClean="0">
                <a:effectLst>
                  <a:outerShdw blurRad="38100" dist="38100" dir="2700000" algn="tl">
                    <a:srgbClr val="000000">
                      <a:alpha val="43137"/>
                    </a:srgbClr>
                  </a:outerShdw>
                </a:effectLst>
              </a:rPr>
              <a:t>... </a:t>
            </a:r>
            <a:r>
              <a:rPr lang="ar-SA" sz="2600" b="1" dirty="0" smtClean="0">
                <a:effectLst>
                  <a:outerShdw blurRad="38100" dist="38100" dir="2700000" algn="tl">
                    <a:srgbClr val="000000">
                      <a:alpha val="43137"/>
                    </a:srgbClr>
                  </a:outerShdw>
                </a:effectLst>
              </a:rPr>
              <a:t>آن </a:t>
            </a:r>
            <a:r>
              <a:rPr lang="ar-SA" sz="2600" b="1" dirty="0">
                <a:effectLst>
                  <a:outerShdw blurRad="38100" dist="38100" dir="2700000" algn="tl">
                    <a:srgbClr val="000000">
                      <a:alpha val="43137"/>
                    </a:srgbClr>
                  </a:outerShdw>
                </a:effectLst>
              </a:rPr>
              <a:t>مدنیّت اسلامی که انتظارش را داریم که بتواند بر مدنیّت مادّی گمراه‌کننده و فاسد غربی غلبه پیدا کند، </a:t>
            </a:r>
            <a:r>
              <a:rPr lang="fa-IR" sz="2600" b="1" dirty="0" smtClean="0">
                <a:effectLst>
                  <a:outerShdw blurRad="38100" dist="38100" dir="2700000" algn="tl">
                    <a:srgbClr val="000000">
                      <a:alpha val="43137"/>
                    </a:srgbClr>
                  </a:outerShdw>
                </a:effectLst>
              </a:rPr>
              <a:t>... </a:t>
            </a:r>
            <a:r>
              <a:rPr lang="ar-SA" sz="2600" b="1" dirty="0" smtClean="0">
                <a:effectLst>
                  <a:outerShdw blurRad="38100" dist="38100" dir="2700000" algn="tl">
                    <a:srgbClr val="000000">
                      <a:alpha val="43137"/>
                    </a:srgbClr>
                  </a:outerShdw>
                </a:effectLst>
              </a:rPr>
              <a:t>؛ </a:t>
            </a:r>
            <a:r>
              <a:rPr lang="ar-SA" sz="2600" b="1" dirty="0">
                <a:effectLst>
                  <a:outerShdw blurRad="38100" dist="38100" dir="2700000" algn="tl">
                    <a:srgbClr val="000000">
                      <a:alpha val="43137"/>
                    </a:srgbClr>
                  </a:outerShdw>
                </a:effectLst>
              </a:rPr>
              <a:t>مقدّمه‌اش این است که ما ملّت ایران بتوانیم به سمت الگو شدن پیش برویم. خب، همه باید همّت کنند؛ هم مسئولین باید همّت کنند، هم آحاد مردم باید همّت کنند. این قضیّه هم قضیّه‌ی یک‌سال و دوسال نیست، قضیّه‌ی بلندمدّت است؛ زمان میبرد؛ </a:t>
            </a:r>
            <a:r>
              <a:rPr lang="ar-SA" sz="2600" b="1" dirty="0" smtClean="0">
                <a:effectLst>
                  <a:outerShdw blurRad="38100" dist="38100" dir="2700000" algn="tl">
                    <a:srgbClr val="000000">
                      <a:alpha val="43137"/>
                    </a:srgbClr>
                  </a:outerShdw>
                </a:effectLst>
              </a:rPr>
              <a:t>کما</a:t>
            </a:r>
            <a:r>
              <a:rPr lang="fa-IR" sz="2600" b="1" dirty="0" smtClean="0">
                <a:effectLst>
                  <a:outerShdw blurRad="38100" dist="38100" dir="2700000" algn="tl">
                    <a:srgbClr val="000000">
                      <a:alpha val="43137"/>
                    </a:srgbClr>
                  </a:outerShdw>
                </a:effectLst>
              </a:rPr>
              <a:t> </a:t>
            </a:r>
            <a:r>
              <a:rPr lang="ar-SA" sz="2600" b="1" dirty="0" smtClean="0">
                <a:effectLst>
                  <a:outerShdw blurRad="38100" dist="38100" dir="2700000" algn="tl">
                    <a:srgbClr val="000000">
                      <a:alpha val="43137"/>
                    </a:srgbClr>
                  </a:outerShdw>
                </a:effectLst>
              </a:rPr>
              <a:t>اینکه </a:t>
            </a:r>
            <a:r>
              <a:rPr lang="ar-SA" sz="2600" b="1" dirty="0">
                <a:effectLst>
                  <a:outerShdw blurRad="38100" dist="38100" dir="2700000" algn="tl">
                    <a:srgbClr val="000000">
                      <a:alpha val="43137"/>
                    </a:srgbClr>
                  </a:outerShdw>
                </a:effectLst>
              </a:rPr>
              <a:t>در تمدّن اسلامی [اگر] شما نگاه کنید، می‌بینید اوج تمدّن اسلامی در قرنهای چهارم و پنجم است که از لحاظ علمی سرآمد است و بزرگان علما، محقّقین، فلاسفه، دانشمندان مادّی در دنیای اسلام به وجود آمدند که دنیا را توانستند پیش ببرند که بسیاری از این پیشرفتهای امروزِ غربی‌ها مرهون آن حرکت است. خب، امروز البتّه سرعت ما بیشتر خواهد بود، ما سریع‌تر ان‌شاءالله به آن نتیجه خواهیم رسید، لکن بالاخره زمان‌بَر است</a:t>
            </a:r>
            <a:r>
              <a:rPr lang="en-US" sz="2600" b="1" dirty="0" smtClean="0">
                <a:effectLst>
                  <a:outerShdw blurRad="38100" dist="38100" dir="2700000" algn="tl">
                    <a:srgbClr val="000000">
                      <a:alpha val="43137"/>
                    </a:srgbClr>
                  </a:outerShdw>
                </a:effectLst>
              </a:rPr>
              <a:t>.</a:t>
            </a:r>
            <a:endParaRPr lang="fa-IR" sz="2600" b="1" dirty="0" smtClean="0">
              <a:effectLst>
                <a:outerShdw blurRad="38100" dist="38100" dir="2700000" algn="tl">
                  <a:srgbClr val="000000">
                    <a:alpha val="43137"/>
                  </a:srgbClr>
                </a:outerShdw>
              </a:effectLst>
            </a:endParaRPr>
          </a:p>
          <a:p>
            <a:pPr marL="137160" indent="0" rtl="1">
              <a:buNone/>
            </a:pPr>
            <a:r>
              <a:rPr lang="ar-SA" dirty="0" smtClean="0"/>
              <a:t> </a:t>
            </a:r>
            <a:r>
              <a:rPr lang="ar-SA" sz="1900" dirty="0"/>
              <a:t>11/05/95 در دیدار اقشار مختلف مردم</a:t>
            </a:r>
            <a:endParaRPr lang="en-US" sz="1900" dirty="0"/>
          </a:p>
        </p:txBody>
      </p:sp>
      <p:sp>
        <p:nvSpPr>
          <p:cNvPr id="4" name="Oval 3">
            <a:hlinkClick r:id="rId2" action="ppaction://hlinkfile"/>
          </p:cNvPr>
          <p:cNvSpPr/>
          <p:nvPr/>
        </p:nvSpPr>
        <p:spPr>
          <a:xfrm>
            <a:off x="7596336" y="4729708"/>
            <a:ext cx="792088" cy="79208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rgbClr val="FFFF00"/>
                </a:solidFill>
                <a:cs typeface="B Titr" pitchFamily="2" charset="-78"/>
              </a:rPr>
              <a:t>کلیپ</a:t>
            </a:r>
            <a:endParaRPr lang="en-US" sz="1600" dirty="0">
              <a:solidFill>
                <a:srgbClr val="FFFF00"/>
              </a:solidFill>
              <a:cs typeface="B Titr" pitchFamily="2" charset="-78"/>
            </a:endParaRPr>
          </a:p>
        </p:txBody>
      </p:sp>
    </p:spTree>
    <p:extLst>
      <p:ext uri="{BB962C8B-B14F-4D97-AF65-F5344CB8AC3E}">
        <p14:creationId xmlns:p14="http://schemas.microsoft.com/office/powerpoint/2010/main" xmlns="" val="2526517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540" y="265212"/>
            <a:ext cx="8435924" cy="5472608"/>
          </a:xfrm>
        </p:spPr>
        <p:txBody>
          <a:bodyPr>
            <a:noAutofit/>
          </a:bodyPr>
          <a:lstStyle/>
          <a:p>
            <a:pPr marL="137160" indent="0" algn="just" rtl="1">
              <a:lnSpc>
                <a:spcPct val="115000"/>
              </a:lnSpc>
              <a:spcAft>
                <a:spcPts val="645"/>
              </a:spcAft>
              <a:buNone/>
            </a:pPr>
            <a:r>
              <a:rPr lang="ar-SA" b="1" dirty="0">
                <a:latin typeface="Tahoma"/>
                <a:ea typeface="Times New Roman"/>
                <a:cs typeface="B Nazanin"/>
              </a:rPr>
              <a:t>تمدن در لغت به معناي شهرنشيني آمده که تنها به معناي اجتماع انساني در يک منطقه با خانه‌ها و خيابان‌ها و ..نيست، بلکه مدنيت به معناي وجود قوانين مکتوب و مديريت شهري. پيامبر زمانيکه يثرب را با قوانين و مديريت منضبط به شهري مدني و دولت شهري اسلامي تبديل کرد، نامش به مدينه‌النبي تغييريافت. بنابراين تمدن دراصطلاح، نوع خاصي ازتوسعه مادي و معنوي است که درجامعه ويژه رخ مي‌نمايد. تمدن مجموعه‌اي پيچيده از پديده‌هاي اجتماعي قابل انتقال، شامل جهات ديني ومذهبي، اخلاقي، زيباشناختي، فني يا علمي مشترک در همه اجزاي يک جامعه وسيع و يا چندين جامعه مرتبط با يک ديگر است</a:t>
            </a:r>
            <a:r>
              <a:rPr lang="fa-IR" b="1" dirty="0">
                <a:latin typeface="Tahoma"/>
                <a:ea typeface="Times New Roman"/>
                <a:cs typeface="B Nazanin"/>
              </a:rPr>
              <a:t>.</a:t>
            </a:r>
            <a:endParaRPr lang="en-US" sz="2000" b="1" dirty="0">
              <a:latin typeface="Calibri"/>
              <a:ea typeface="Calibri"/>
              <a:cs typeface="Arial"/>
            </a:endParaRPr>
          </a:p>
          <a:p>
            <a:pPr marL="137160" indent="0">
              <a:buNone/>
            </a:pPr>
            <a:r>
              <a:rPr lang="en-US" sz="2000" u="sng" dirty="0">
                <a:solidFill>
                  <a:srgbClr val="00B0F0"/>
                </a:solidFill>
                <a:latin typeface="Tahoma"/>
                <a:ea typeface="Times New Roman"/>
                <a:cs typeface="B Nazanin"/>
                <a:hlinkClick r:id="rId2"/>
              </a:rPr>
              <a:t>http://www.siasi.porsemani.ir/content</a:t>
            </a:r>
            <a:endParaRPr lang="en-US" sz="2000" dirty="0">
              <a:solidFill>
                <a:srgbClr val="00B0F0"/>
              </a:solidFill>
              <a:effectLst/>
              <a:latin typeface="Calibri"/>
              <a:ea typeface="Calibri"/>
              <a:cs typeface="Arial"/>
            </a:endParaRPr>
          </a:p>
        </p:txBody>
      </p:sp>
    </p:spTree>
    <p:extLst>
      <p:ext uri="{BB962C8B-B14F-4D97-AF65-F5344CB8AC3E}">
        <p14:creationId xmlns:p14="http://schemas.microsoft.com/office/powerpoint/2010/main" xmlns="" val="135894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7220"/>
            <a:ext cx="8640960" cy="5112568"/>
          </a:xfrm>
        </p:spPr>
        <p:txBody>
          <a:bodyPr>
            <a:noAutofit/>
          </a:bodyPr>
          <a:lstStyle/>
          <a:p>
            <a:pPr marL="137160" indent="0" algn="just" rtl="1">
              <a:lnSpc>
                <a:spcPct val="115000"/>
              </a:lnSpc>
              <a:spcAft>
                <a:spcPts val="645"/>
              </a:spcAft>
              <a:buNone/>
            </a:pPr>
            <a:r>
              <a:rPr lang="ar-SA" sz="3200" dirty="0" smtClean="0">
                <a:latin typeface="Tahoma"/>
                <a:ea typeface="Times New Roman"/>
                <a:cs typeface="B Nazanin"/>
              </a:rPr>
              <a:t>فرهنگ </a:t>
            </a:r>
            <a:r>
              <a:rPr lang="ar-SA" sz="3200" dirty="0">
                <a:latin typeface="Tahoma"/>
                <a:ea typeface="Times New Roman"/>
                <a:cs typeface="B Nazanin"/>
              </a:rPr>
              <a:t>و تمدن اسلام مجموعه باورها و ارزشهای اسلامی و نمود آن در پیشرفت علم و هنر و ظهور نهادها‌ی اجتماعی و سیاسی در بین ملل و مردمی است که اسلام را به عنوان دین خود پذیرفتند. فرهنگ اسلام توانست در طول چند قرن تمدنی عظیم و بی نظیر را در منطقه وسیعی از جهان به وجود آورد. مسلمانان از نیمه دوم قرن دوم هجری تا اواسط قرن هشتم (در حدود شش قرن) رهبری علمی جهان را در دست داشتند. </a:t>
            </a:r>
            <a:r>
              <a:rPr lang="ar-SA" sz="3200" dirty="0" smtClean="0">
                <a:latin typeface="Tahoma"/>
                <a:ea typeface="Times New Roman"/>
                <a:cs typeface="B Nazanin"/>
              </a:rPr>
              <a:t>دانشنامه </a:t>
            </a:r>
            <a:r>
              <a:rPr lang="ar-SA" sz="3200" dirty="0">
                <a:latin typeface="Tahoma"/>
                <a:ea typeface="Times New Roman"/>
                <a:cs typeface="B Nazanin"/>
              </a:rPr>
              <a:t>اسلامی مؤسسه تحقیقات و نشر معارف اسلامی اهل البیت علیهم </a:t>
            </a:r>
            <a:r>
              <a:rPr lang="ar-SA" sz="3200" dirty="0" smtClean="0">
                <a:latin typeface="Tahoma"/>
                <a:ea typeface="Times New Roman"/>
                <a:cs typeface="B Nazanin"/>
              </a:rPr>
              <a:t>السلام</a:t>
            </a:r>
            <a:endParaRPr lang="fa-IR" sz="3200" dirty="0" smtClean="0">
              <a:latin typeface="Tahoma"/>
              <a:ea typeface="Times New Roman"/>
              <a:cs typeface="B Nazanin"/>
            </a:endParaRPr>
          </a:p>
          <a:p>
            <a:pPr marL="137160" indent="0">
              <a:buNone/>
            </a:pPr>
            <a:r>
              <a:rPr lang="en-US" sz="2400" dirty="0" smtClean="0">
                <a:latin typeface="Calibri"/>
                <a:ea typeface="Calibri"/>
                <a:cs typeface="B Nazanin"/>
                <a:hlinkClick r:id="rId2"/>
              </a:rPr>
              <a:t>http</a:t>
            </a:r>
            <a:r>
              <a:rPr lang="en-US" sz="2400" dirty="0">
                <a:latin typeface="Calibri"/>
                <a:ea typeface="Calibri"/>
                <a:cs typeface="B Nazanin"/>
                <a:hlinkClick r:id="rId2"/>
              </a:rPr>
              <a:t>://wiki.ahlolbait.com</a:t>
            </a:r>
            <a:endParaRPr lang="en-US" sz="2400" dirty="0"/>
          </a:p>
        </p:txBody>
      </p:sp>
    </p:spTree>
    <p:extLst>
      <p:ext uri="{BB962C8B-B14F-4D97-AF65-F5344CB8AC3E}">
        <p14:creationId xmlns:p14="http://schemas.microsoft.com/office/powerpoint/2010/main" xmlns="" val="1834310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012" y="193204"/>
            <a:ext cx="8676456" cy="5354960"/>
          </a:xfrm>
        </p:spPr>
        <p:txBody>
          <a:bodyPr>
            <a:normAutofit fontScale="92500" lnSpcReduction="10000"/>
          </a:bodyPr>
          <a:lstStyle/>
          <a:p>
            <a:pPr marL="137160" indent="0" algn="just" rtl="1">
              <a:lnSpc>
                <a:spcPct val="115000"/>
              </a:lnSpc>
              <a:spcAft>
                <a:spcPts val="645"/>
              </a:spcAft>
              <a:buNone/>
            </a:pPr>
            <a:r>
              <a:rPr lang="ar-SA" sz="3200" b="1" dirty="0">
                <a:latin typeface="Tahoma"/>
                <a:ea typeface="Times New Roman"/>
                <a:cs typeface="B Nazanin"/>
              </a:rPr>
              <a:t>با وجود گوناگونی تعریف‌ها و دشواری ارائه تعریفی واحد از مفهوم تمدن، وجود سازمان و نظم اجتماعی و پیشرفت مادی و معنوی انسان، نقطه مشترک بسیاری از دیدگاه های دانشمندان علوم اجتماعی اند.</a:t>
            </a:r>
            <a:endParaRPr lang="en-US" sz="2400" b="1" dirty="0">
              <a:latin typeface="Calibri"/>
              <a:ea typeface="Calibri"/>
              <a:cs typeface="Arial"/>
            </a:endParaRPr>
          </a:p>
          <a:p>
            <a:pPr marL="137160" indent="0" algn="just" rtl="1">
              <a:lnSpc>
                <a:spcPct val="115000"/>
              </a:lnSpc>
              <a:spcAft>
                <a:spcPts val="645"/>
              </a:spcAft>
              <a:buNone/>
            </a:pPr>
            <a:r>
              <a:rPr lang="ar-SA" sz="3200" b="1" dirty="0">
                <a:latin typeface="Tahoma"/>
                <a:ea typeface="Times New Roman"/>
                <a:cs typeface="B Nazanin"/>
              </a:rPr>
              <a:t>از نگاه</a:t>
            </a:r>
            <a:r>
              <a:rPr lang="en-US" sz="3200" b="1" dirty="0">
                <a:latin typeface="Calibri"/>
                <a:ea typeface="Times New Roman"/>
                <a:cs typeface="B Nazanin"/>
              </a:rPr>
              <a:t> </a:t>
            </a:r>
            <a:r>
              <a:rPr lang="ar-SA" sz="3200" b="1" dirty="0">
                <a:latin typeface="Calibri"/>
                <a:ea typeface="Times New Roman"/>
                <a:cs typeface="B Nazanin"/>
              </a:rPr>
              <a:t>ابن خلدون</a:t>
            </a:r>
            <a:r>
              <a:rPr lang="ar-SA" sz="3200" b="1" dirty="0">
                <a:latin typeface="Tahoma"/>
                <a:ea typeface="Times New Roman"/>
                <a:cs typeface="B Nazanin"/>
              </a:rPr>
              <a:t>، تمدن حالت اجتماعی انسان است</a:t>
            </a:r>
            <a:r>
              <a:rPr lang="en-US" sz="3200" b="1" dirty="0">
                <a:latin typeface="Calibri"/>
                <a:ea typeface="Times New Roman"/>
                <a:cs typeface="B Nazanin"/>
              </a:rPr>
              <a:t> </a:t>
            </a:r>
            <a:r>
              <a:rPr lang="ar-SA" sz="3200" b="1" dirty="0">
                <a:latin typeface="Tahoma"/>
                <a:ea typeface="Times New Roman"/>
                <a:cs typeface="B Nazanin"/>
              </a:rPr>
              <a:t>و فرایند آن در انتقال از</a:t>
            </a:r>
            <a:r>
              <a:rPr lang="en-US" sz="3200" b="1" dirty="0">
                <a:latin typeface="Calibri"/>
                <a:ea typeface="Times New Roman"/>
                <a:cs typeface="B Nazanin"/>
              </a:rPr>
              <a:t> </a:t>
            </a:r>
            <a:r>
              <a:rPr lang="ar-SA" sz="3200" b="1" dirty="0">
                <a:latin typeface="Calibri"/>
                <a:ea typeface="Times New Roman"/>
                <a:cs typeface="B Nazanin"/>
              </a:rPr>
              <a:t>بداوت</a:t>
            </a:r>
            <a:r>
              <a:rPr lang="en-US" sz="3200" b="1" dirty="0">
                <a:latin typeface="Calibri"/>
                <a:ea typeface="Times New Roman"/>
                <a:cs typeface="B Nazanin"/>
              </a:rPr>
              <a:t> </a:t>
            </a:r>
            <a:r>
              <a:rPr lang="ar-SA" sz="3200" b="1" dirty="0">
                <a:latin typeface="Tahoma"/>
                <a:ea typeface="Times New Roman"/>
                <a:cs typeface="B Nazanin"/>
              </a:rPr>
              <a:t>تحقق می‌یابد؛ اهل</a:t>
            </a:r>
            <a:r>
              <a:rPr lang="en-US" sz="3200" b="1" dirty="0">
                <a:latin typeface="Calibri"/>
                <a:ea typeface="Times New Roman"/>
                <a:cs typeface="B Nazanin"/>
              </a:rPr>
              <a:t> </a:t>
            </a:r>
            <a:r>
              <a:rPr lang="ar-SA" sz="3200" b="1" dirty="0">
                <a:latin typeface="Calibri"/>
                <a:ea typeface="Times New Roman"/>
                <a:cs typeface="B Nazanin"/>
                <a:hlinkClick r:id="rId2" tooltip="بادیه (پیوندی وجود ندارد)"/>
              </a:rPr>
              <a:t>ب</a:t>
            </a:r>
            <a:r>
              <a:rPr lang="ar-SA" sz="3200" b="1" dirty="0">
                <a:latin typeface="Calibri"/>
                <a:ea typeface="Times New Roman"/>
                <a:cs typeface="B Nazanin"/>
              </a:rPr>
              <a:t>ادیه</a:t>
            </a:r>
            <a:r>
              <a:rPr lang="en-US" sz="3200" b="1" dirty="0">
                <a:latin typeface="Calibri"/>
                <a:ea typeface="Times New Roman"/>
                <a:cs typeface="B Nazanin"/>
              </a:rPr>
              <a:t> </a:t>
            </a:r>
            <a:r>
              <a:rPr lang="ar-SA" sz="3200" b="1" dirty="0">
                <a:latin typeface="Tahoma"/>
                <a:ea typeface="Times New Roman"/>
                <a:cs typeface="B Nazanin"/>
              </a:rPr>
              <a:t>تنها به لوازم ضروری</a:t>
            </a:r>
            <a:r>
              <a:rPr lang="en-US" sz="3200" b="1" dirty="0">
                <a:latin typeface="Calibri"/>
                <a:ea typeface="Times New Roman"/>
                <a:cs typeface="B Nazanin"/>
              </a:rPr>
              <a:t> </a:t>
            </a:r>
            <a:r>
              <a:rPr lang="ar-SA" sz="3200" b="1" dirty="0">
                <a:latin typeface="Calibri"/>
                <a:ea typeface="Times New Roman"/>
                <a:cs typeface="B Nazanin"/>
              </a:rPr>
              <a:t>زندگی</a:t>
            </a:r>
            <a:r>
              <a:rPr lang="en-US" sz="3200" b="1" dirty="0">
                <a:latin typeface="Calibri"/>
                <a:ea typeface="Times New Roman"/>
                <a:cs typeface="B Nazanin"/>
              </a:rPr>
              <a:t> </a:t>
            </a:r>
            <a:r>
              <a:rPr lang="ar-SA" sz="3200" b="1" dirty="0">
                <a:latin typeface="Tahoma"/>
                <a:ea typeface="Times New Roman"/>
                <a:cs typeface="B Nazanin"/>
              </a:rPr>
              <a:t>توجه می‌کنند؛ ولی شهرنشینان این مرحله را سپری کرده، به بهره های غیر ضروری و تجمل در</a:t>
            </a:r>
            <a:r>
              <a:rPr lang="en-US" sz="3200" b="1" dirty="0">
                <a:latin typeface="Calibri"/>
                <a:ea typeface="Times New Roman"/>
                <a:cs typeface="B Nazanin"/>
              </a:rPr>
              <a:t> </a:t>
            </a:r>
            <a:r>
              <a:rPr lang="ar-SA" sz="3200" b="1" dirty="0">
                <a:latin typeface="Calibri"/>
                <a:ea typeface="Times New Roman"/>
                <a:cs typeface="B Nazanin"/>
              </a:rPr>
              <a:t>شئون</a:t>
            </a:r>
            <a:r>
              <a:rPr lang="ar-SA" sz="3200" b="1" dirty="0">
                <a:latin typeface="Calibri"/>
                <a:ea typeface="Times New Roman"/>
                <a:cs typeface="B Nazanin"/>
                <a:hlinkClick r:id="rId3" tooltip="شئون زندگی (پیوندی وجود ندارد)"/>
              </a:rPr>
              <a:t> </a:t>
            </a:r>
            <a:r>
              <a:rPr lang="ar-SA" sz="3200" b="1" dirty="0">
                <a:latin typeface="Calibri"/>
                <a:ea typeface="Times New Roman"/>
                <a:cs typeface="B Nazanin"/>
              </a:rPr>
              <a:t>زندگی</a:t>
            </a:r>
            <a:r>
              <a:rPr lang="en-US" sz="3200" b="1" dirty="0">
                <a:latin typeface="Calibri"/>
                <a:ea typeface="Times New Roman"/>
                <a:cs typeface="B Nazanin"/>
              </a:rPr>
              <a:t> </a:t>
            </a:r>
            <a:r>
              <a:rPr lang="ar-SA" sz="3200" b="1" dirty="0">
                <a:latin typeface="Tahoma"/>
                <a:ea typeface="Times New Roman"/>
                <a:cs typeface="B Nazanin"/>
              </a:rPr>
              <a:t>می‌پردازند، از این رو </a:t>
            </a:r>
            <a:r>
              <a:rPr lang="ar-SA" sz="3200" b="1" dirty="0" smtClean="0">
                <a:latin typeface="Tahoma"/>
                <a:ea typeface="Times New Roman"/>
                <a:cs typeface="B Nazanin"/>
              </a:rPr>
              <a:t>تمدن </a:t>
            </a:r>
            <a:r>
              <a:rPr lang="ar-SA" sz="3200" b="1" dirty="0">
                <a:latin typeface="Tahoma"/>
                <a:ea typeface="Times New Roman"/>
                <a:cs typeface="B Nazanin"/>
              </a:rPr>
              <a:t>نهایت</a:t>
            </a:r>
            <a:r>
              <a:rPr lang="en-US" sz="3200" b="1" dirty="0">
                <a:latin typeface="Calibri"/>
                <a:ea typeface="Times New Roman"/>
                <a:cs typeface="B Nazanin"/>
              </a:rPr>
              <a:t> </a:t>
            </a:r>
            <a:r>
              <a:rPr lang="ar-SA" sz="3200" b="1" dirty="0">
                <a:latin typeface="Calibri"/>
                <a:ea typeface="Times New Roman"/>
                <a:cs typeface="B Nazanin"/>
              </a:rPr>
              <a:t>بادیه نشینی</a:t>
            </a:r>
            <a:r>
              <a:rPr lang="en-US" sz="3200" b="1" dirty="0">
                <a:latin typeface="Calibri"/>
                <a:ea typeface="Times New Roman"/>
                <a:cs typeface="B Nazanin"/>
              </a:rPr>
              <a:t> </a:t>
            </a:r>
            <a:r>
              <a:rPr lang="ar-SA" sz="3200" b="1" dirty="0">
                <a:latin typeface="Tahoma"/>
                <a:ea typeface="Times New Roman"/>
                <a:cs typeface="B Nazanin"/>
              </a:rPr>
              <a:t>است و در پی آن پدید می‌آید. </a:t>
            </a:r>
            <a:endParaRPr lang="en-US" sz="2400" b="1" dirty="0">
              <a:latin typeface="Calibri"/>
              <a:ea typeface="Calibri"/>
              <a:cs typeface="Arial"/>
            </a:endParaRPr>
          </a:p>
        </p:txBody>
      </p:sp>
    </p:spTree>
    <p:extLst>
      <p:ext uri="{BB962C8B-B14F-4D97-AF65-F5344CB8AC3E}">
        <p14:creationId xmlns:p14="http://schemas.microsoft.com/office/powerpoint/2010/main" xmlns="" val="2511034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24127" y="343323"/>
            <a:ext cx="3191215" cy="713977"/>
          </a:xfrm>
        </p:spPr>
        <p:txBody>
          <a:bodyPr>
            <a:noAutofit/>
          </a:bodyPr>
          <a:lstStyle/>
          <a:p>
            <a:pPr marL="137160" indent="0" algn="ctr" rtl="1">
              <a:lnSpc>
                <a:spcPct val="115000"/>
              </a:lnSpc>
              <a:spcAft>
                <a:spcPts val="645"/>
              </a:spcAft>
              <a:buNone/>
            </a:pPr>
            <a:r>
              <a:rPr lang="fa-IR" sz="3200" dirty="0" smtClean="0">
                <a:cs typeface="B Titr" pitchFamily="2" charset="-78"/>
              </a:rPr>
              <a:t>ارکان تمدن ساز</a:t>
            </a:r>
            <a:endParaRPr lang="en-US" sz="3200" dirty="0">
              <a:solidFill>
                <a:srgbClr val="00B0F0"/>
              </a:solidFill>
              <a:effectLst/>
              <a:latin typeface="Calibri"/>
              <a:ea typeface="Calibri"/>
              <a:cs typeface="B Titr" pitchFamily="2" charset="-78"/>
            </a:endParaRPr>
          </a:p>
        </p:txBody>
      </p:sp>
      <p:grpSp>
        <p:nvGrpSpPr>
          <p:cNvPr id="4" name="Group 3"/>
          <p:cNvGrpSpPr/>
          <p:nvPr/>
        </p:nvGrpSpPr>
        <p:grpSpPr>
          <a:xfrm>
            <a:off x="2208128" y="1255365"/>
            <a:ext cx="3876040" cy="3762375"/>
            <a:chOff x="0" y="0"/>
            <a:chExt cx="3876040" cy="3762375"/>
          </a:xfrm>
        </p:grpSpPr>
        <p:grpSp>
          <p:nvGrpSpPr>
            <p:cNvPr id="5" name="Group 4"/>
            <p:cNvGrpSpPr/>
            <p:nvPr/>
          </p:nvGrpSpPr>
          <p:grpSpPr>
            <a:xfrm>
              <a:off x="0" y="0"/>
              <a:ext cx="3876040" cy="3762375"/>
              <a:chOff x="0" y="0"/>
              <a:chExt cx="4561840" cy="4542790"/>
            </a:xfrm>
          </p:grpSpPr>
          <p:grpSp>
            <p:nvGrpSpPr>
              <p:cNvPr id="7" name="Group 6"/>
              <p:cNvGrpSpPr/>
              <p:nvPr/>
            </p:nvGrpSpPr>
            <p:grpSpPr>
              <a:xfrm rot="16200000">
                <a:off x="9525" y="-9525"/>
                <a:ext cx="4542790" cy="4561840"/>
                <a:chOff x="0" y="0"/>
                <a:chExt cx="4542790" cy="4561840"/>
              </a:xfrm>
            </p:grpSpPr>
            <p:grpSp>
              <p:nvGrpSpPr>
                <p:cNvPr id="11" name="Group 10"/>
                <p:cNvGrpSpPr/>
                <p:nvPr/>
              </p:nvGrpSpPr>
              <p:grpSpPr>
                <a:xfrm>
                  <a:off x="0" y="0"/>
                  <a:ext cx="4542790" cy="4561840"/>
                  <a:chOff x="0" y="0"/>
                  <a:chExt cx="4542790" cy="4561840"/>
                </a:xfrm>
                <a:effectLst>
                  <a:outerShdw blurRad="50800" dist="38100" algn="l" rotWithShape="0">
                    <a:srgbClr val="FF0000">
                      <a:alpha val="40000"/>
                    </a:srgbClr>
                  </a:outerShdw>
                </a:effectLst>
              </p:grpSpPr>
              <p:sp>
                <p:nvSpPr>
                  <p:cNvPr id="13" name="Arc 12"/>
                  <p:cNvSpPr/>
                  <p:nvPr/>
                </p:nvSpPr>
                <p:spPr>
                  <a:xfrm>
                    <a:off x="0" y="791527"/>
                    <a:ext cx="4542790" cy="2942590"/>
                  </a:xfrm>
                  <a:prstGeom prst="arc">
                    <a:avLst>
                      <a:gd name="adj1" fmla="val 17869248"/>
                      <a:gd name="adj2" fmla="val 3559093"/>
                    </a:avLst>
                  </a:prstGeom>
                  <a:solidFill>
                    <a:srgbClr val="33CC33"/>
                  </a:solidFill>
                  <a:ln w="50800" cap="flat" cmpd="sng" algn="ctr">
                    <a:solidFill>
                      <a:srgbClr val="FF99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4" name="Arc 13"/>
                  <p:cNvSpPr/>
                  <p:nvPr/>
                </p:nvSpPr>
                <p:spPr>
                  <a:xfrm rot="7200000">
                    <a:off x="0" y="820102"/>
                    <a:ext cx="4542790" cy="2940685"/>
                  </a:xfrm>
                  <a:prstGeom prst="arc">
                    <a:avLst>
                      <a:gd name="adj1" fmla="val 17869248"/>
                      <a:gd name="adj2" fmla="val 3559093"/>
                    </a:avLst>
                  </a:prstGeom>
                  <a:solidFill>
                    <a:srgbClr val="33CC33"/>
                  </a:solidFill>
                  <a:ln w="50800" cap="flat" cmpd="sng" algn="ctr">
                    <a:solidFill>
                      <a:srgbClr val="FF99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5" name="Arc 14"/>
                  <p:cNvSpPr/>
                  <p:nvPr/>
                </p:nvSpPr>
                <p:spPr>
                  <a:xfrm rot="14400000">
                    <a:off x="-19050" y="801052"/>
                    <a:ext cx="4542790" cy="2940685"/>
                  </a:xfrm>
                  <a:prstGeom prst="arc">
                    <a:avLst>
                      <a:gd name="adj1" fmla="val 17869248"/>
                      <a:gd name="adj2" fmla="val 3559093"/>
                    </a:avLst>
                  </a:prstGeom>
                  <a:solidFill>
                    <a:srgbClr val="33CC33"/>
                  </a:solidFill>
                  <a:ln w="50800" cap="flat" cmpd="sng" algn="ctr">
                    <a:solidFill>
                      <a:srgbClr val="FF99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12" name="Oval 11"/>
                <p:cNvSpPr/>
                <p:nvPr/>
              </p:nvSpPr>
              <p:spPr>
                <a:xfrm rot="5400000">
                  <a:off x="1123315" y="1200150"/>
                  <a:ext cx="2159635" cy="2159635"/>
                </a:xfrm>
                <a:prstGeom prst="ellipse">
                  <a:avLst/>
                </a:prstGeom>
                <a:solidFill>
                  <a:srgbClr val="0070C0"/>
                </a:solidFill>
                <a:ln w="12700" cap="flat" cmpd="sng" algn="ctr">
                  <a:solidFill>
                    <a:srgbClr val="5B9BD5">
                      <a:shade val="50000"/>
                    </a:srgbClr>
                  </a:solidFill>
                  <a:prstDash val="solid"/>
                  <a:miter lim="800000"/>
                </a:ln>
                <a:effectLst/>
                <a:scene3d>
                  <a:camera prst="orthographicFront"/>
                  <a:lightRig rig="threePt" dir="t"/>
                </a:scene3d>
                <a:sp3d>
                  <a:bevelT/>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ts val="2400"/>
                    </a:lnSpc>
                    <a:spcBef>
                      <a:spcPts val="0"/>
                    </a:spcBef>
                    <a:spcAft>
                      <a:spcPts val="0"/>
                    </a:spcAft>
                    <a:buClrTx/>
                    <a:buSzTx/>
                    <a:buFontTx/>
                    <a:buNone/>
                    <a:tabLst/>
                    <a:defRPr/>
                  </a:pPr>
                  <a:r>
                    <a:rPr kumimoji="0" lang="fa-IR" sz="1800" b="0" i="0" u="none" strike="noStrike" kern="0" cap="none" spc="0" normalizeH="0" baseline="0" noProof="0" dirty="0" smtClean="0">
                      <a:ln w="8890" cap="flat" cmpd="sng" algn="ctr">
                        <a:solidFill>
                          <a:srgbClr val="FCFDFE"/>
                        </a:solidFill>
                        <a:prstDash val="solid"/>
                        <a:miter lim="0"/>
                      </a:ln>
                      <a:solidFill>
                        <a:srgbClr val="00FFFF"/>
                      </a:solidFill>
                      <a:effectLst>
                        <a:outerShdw blurRad="55004" dist="50800" dir="5400000" algn="tl">
                          <a:srgbClr val="000000">
                            <a:alpha val="33000"/>
                          </a:srgbClr>
                        </a:outerShdw>
                      </a:effectLst>
                      <a:uLnTx/>
                      <a:uFillTx/>
                      <a:latin typeface="Calibri"/>
                      <a:ea typeface="Calibri"/>
                      <a:cs typeface="B Titr"/>
                    </a:rPr>
                    <a:t>تمدن </a:t>
                  </a:r>
                  <a:r>
                    <a:rPr kumimoji="0" lang="fa-IR" sz="1800" b="0" i="0" u="none" strike="noStrike" kern="0" cap="none" spc="0" normalizeH="0" baseline="0" noProof="0" dirty="0">
                      <a:ln w="8890" cap="flat" cmpd="sng" algn="ctr">
                        <a:solidFill>
                          <a:srgbClr val="FCFDFE"/>
                        </a:solidFill>
                        <a:prstDash val="solid"/>
                        <a:miter lim="0"/>
                      </a:ln>
                      <a:solidFill>
                        <a:srgbClr val="00FFFF"/>
                      </a:solidFill>
                      <a:effectLst>
                        <a:outerShdw blurRad="55004" dist="50800" dir="5400000" algn="tl">
                          <a:srgbClr val="000000">
                            <a:alpha val="33000"/>
                          </a:srgbClr>
                        </a:outerShdw>
                      </a:effectLst>
                      <a:uLnTx/>
                      <a:uFillTx/>
                      <a:latin typeface="Calibri"/>
                      <a:ea typeface="Calibri"/>
                      <a:cs typeface="B Titr"/>
                    </a:rPr>
                    <a:t>اسلامی </a:t>
                  </a:r>
                  <a:r>
                    <a:rPr kumimoji="0" lang="fa-IR" sz="1200" b="0" i="0" u="none" strike="noStrike" kern="0" cap="none" spc="0" normalizeH="0" baseline="0" noProof="0" dirty="0" smtClean="0">
                      <a:ln w="8890" cap="flat" cmpd="sng" algn="ctr">
                        <a:solidFill>
                          <a:srgbClr val="FCFDFE"/>
                        </a:solidFill>
                        <a:prstDash val="solid"/>
                        <a:miter lim="0"/>
                      </a:ln>
                      <a:solidFill>
                        <a:srgbClr val="00FFFF"/>
                      </a:solidFill>
                      <a:effectLst>
                        <a:outerShdw blurRad="55004" dist="50800" dir="5400000" algn="tl">
                          <a:srgbClr val="000000">
                            <a:alpha val="33000"/>
                          </a:srgbClr>
                        </a:outerShdw>
                      </a:effectLst>
                      <a:uLnTx/>
                      <a:uFillTx/>
                      <a:latin typeface="Calibri"/>
                      <a:ea typeface="Calibri"/>
                      <a:cs typeface="B Titr"/>
                    </a:rPr>
                    <a:t>(فضای </a:t>
                  </a:r>
                  <a:r>
                    <a:rPr kumimoji="0" lang="fa-IR" sz="1200" b="0" i="0" u="none" strike="noStrike" kern="0" cap="none" spc="0" normalizeH="0" baseline="0" noProof="0" dirty="0">
                      <a:ln w="8890" cap="flat" cmpd="sng" algn="ctr">
                        <a:solidFill>
                          <a:srgbClr val="FCFDFE"/>
                        </a:solidFill>
                        <a:prstDash val="solid"/>
                        <a:miter lim="0"/>
                      </a:ln>
                      <a:solidFill>
                        <a:srgbClr val="00FFFF"/>
                      </a:solidFill>
                      <a:effectLst>
                        <a:outerShdw blurRad="55004" dist="50800" dir="5400000" algn="tl">
                          <a:srgbClr val="000000">
                            <a:alpha val="33000"/>
                          </a:srgbClr>
                        </a:outerShdw>
                      </a:effectLst>
                      <a:uLnTx/>
                      <a:uFillTx/>
                      <a:latin typeface="Calibri"/>
                      <a:ea typeface="Calibri"/>
                      <a:cs typeface="B Titr"/>
                    </a:rPr>
                    <a:t>مجازی)</a:t>
                  </a:r>
                  <a:endParaRPr kumimoji="0" lang="en-US" sz="1100" b="0" i="0" u="none" strike="noStrike" kern="0" cap="none" spc="0" normalizeH="0" baseline="0" noProof="0" dirty="0">
                    <a:ln>
                      <a:noFill/>
                    </a:ln>
                    <a:solidFill>
                      <a:sysClr val="windowText" lastClr="000000"/>
                    </a:solidFill>
                    <a:effectLst/>
                    <a:uLnTx/>
                    <a:uFillTx/>
                    <a:latin typeface="Calibri"/>
                    <a:ea typeface="Calibri"/>
                    <a:cs typeface="Arial"/>
                  </a:endParaRPr>
                </a:p>
              </p:txBody>
            </p:sp>
          </p:grpSp>
          <p:sp>
            <p:nvSpPr>
              <p:cNvPr id="8" name="Rectangle 7"/>
              <p:cNvSpPr/>
              <p:nvPr/>
            </p:nvSpPr>
            <p:spPr>
              <a:xfrm>
                <a:off x="1443990" y="138009"/>
                <a:ext cx="1536700" cy="926465"/>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3600" b="0" i="0" u="none" strike="noStrike" kern="0" cap="none" spc="0" normalizeH="0" baseline="0" noProof="0">
                    <a:ln w="15773" cap="flat" cmpd="sng" algn="ctr">
                      <a:gradFill>
                        <a:gsLst>
                          <a:gs pos="25000">
                            <a:srgbClr val="0E5290"/>
                          </a:gs>
                          <a:gs pos="80000">
                            <a:srgbClr val="7CB8FF"/>
                          </a:gs>
                        </a:gsLst>
                        <a:lin ang="5400000" scaled="0"/>
                      </a:gradFill>
                      <a:prstDash val="solid"/>
                      <a:round/>
                    </a:ln>
                    <a:solidFill>
                      <a:srgbClr val="FFC000"/>
                    </a:solidFill>
                    <a:effectLst>
                      <a:outerShdw blurRad="41275" dist="12700" dir="12000000" algn="tl">
                        <a:srgbClr val="000000">
                          <a:alpha val="40000"/>
                        </a:srgbClr>
                      </a:outerShdw>
                    </a:effectLst>
                    <a:uLnTx/>
                    <a:uFillTx/>
                    <a:latin typeface="Calibri"/>
                    <a:ea typeface="Calibri"/>
                    <a:cs typeface="B Titr"/>
                  </a:rPr>
                  <a:t>اعتلاء</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sp>
            <p:nvSpPr>
              <p:cNvPr id="9" name="Rectangle 8"/>
              <p:cNvSpPr/>
              <p:nvPr/>
            </p:nvSpPr>
            <p:spPr>
              <a:xfrm rot="18000000">
                <a:off x="2815113" y="2446173"/>
                <a:ext cx="1537200" cy="1107419"/>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3600" b="0" i="0" u="none" strike="noStrike" kern="0" cap="none" spc="0" normalizeH="0" baseline="0" noProof="0">
                    <a:ln w="15773" cap="flat" cmpd="sng" algn="ctr">
                      <a:gradFill>
                        <a:gsLst>
                          <a:gs pos="25000">
                            <a:srgbClr val="0E5290"/>
                          </a:gs>
                          <a:gs pos="80000">
                            <a:srgbClr val="7CB8FF"/>
                          </a:gs>
                        </a:gsLst>
                        <a:lin ang="5400000" scaled="0"/>
                      </a:gradFill>
                      <a:prstDash val="solid"/>
                      <a:round/>
                    </a:ln>
                    <a:solidFill>
                      <a:srgbClr val="FFC000"/>
                    </a:solidFill>
                    <a:effectLst>
                      <a:outerShdw blurRad="41275" dist="12700" dir="12000000" algn="tl">
                        <a:srgbClr val="000000">
                          <a:alpha val="40000"/>
                        </a:srgbClr>
                      </a:outerShdw>
                    </a:effectLst>
                    <a:uLnTx/>
                    <a:uFillTx/>
                    <a:latin typeface="Calibri"/>
                    <a:ea typeface="Calibri"/>
                    <a:cs typeface="B Titr"/>
                  </a:rPr>
                  <a:t>اقتدار</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sp>
            <p:nvSpPr>
              <p:cNvPr id="10" name="Rectangle 9"/>
              <p:cNvSpPr/>
              <p:nvPr/>
            </p:nvSpPr>
            <p:spPr>
              <a:xfrm rot="3600000">
                <a:off x="-9525" y="2482802"/>
                <a:ext cx="2006193" cy="101772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3600" b="0" i="0" u="none" strike="noStrike" kern="0" cap="none" spc="0" normalizeH="0" baseline="0" noProof="0">
                    <a:ln w="15773" cap="flat" cmpd="sng" algn="ctr">
                      <a:gradFill>
                        <a:gsLst>
                          <a:gs pos="25000">
                            <a:srgbClr val="0E5290"/>
                          </a:gs>
                          <a:gs pos="80000">
                            <a:srgbClr val="7CB8FF"/>
                          </a:gs>
                        </a:gsLst>
                        <a:lin ang="5400000" scaled="0"/>
                      </a:gradFill>
                      <a:prstDash val="solid"/>
                      <a:round/>
                    </a:ln>
                    <a:solidFill>
                      <a:srgbClr val="FFC000"/>
                    </a:solidFill>
                    <a:effectLst>
                      <a:outerShdw blurRad="41275" dist="12700" dir="12000000" algn="tl">
                        <a:srgbClr val="000000">
                          <a:alpha val="40000"/>
                        </a:srgbClr>
                      </a:outerShdw>
                    </a:effectLst>
                    <a:uLnTx/>
                    <a:uFillTx/>
                    <a:latin typeface="Calibri"/>
                    <a:ea typeface="Calibri"/>
                    <a:cs typeface="B Titr"/>
                  </a:rPr>
                  <a:t>اقتصاد</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grpSp>
        <p:sp>
          <p:nvSpPr>
            <p:cNvPr id="6" name="Rectangle 5"/>
            <p:cNvSpPr/>
            <p:nvPr/>
          </p:nvSpPr>
          <p:spPr>
            <a:xfrm>
              <a:off x="88734" y="3358432"/>
              <a:ext cx="3787306" cy="300990"/>
            </a:xfrm>
            <a:prstGeom prst="rect">
              <a:avLst/>
            </a:prstGeom>
            <a:noFill/>
            <a:ln w="12700" cap="flat" cmpd="sng" algn="ctr">
              <a:no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1200" b="1" i="0" u="none" strike="noStrike" kern="0" cap="none" spc="0" normalizeH="0" baseline="0" noProof="0" dirty="0">
                  <a:ln>
                    <a:noFill/>
                  </a:ln>
                  <a:effectLst/>
                  <a:uLnTx/>
                  <a:uFillTx/>
                  <a:latin typeface="Calibri"/>
                  <a:ea typeface="Calibri"/>
                  <a:cs typeface="B Nazanin"/>
                </a:rPr>
                <a:t>شکل 1: الگوی پیشرفت فضای مجازی در سه جهت اعتلاء، اقتدار و اقتصاد</a:t>
              </a:r>
              <a:endParaRPr kumimoji="0" lang="en-US" sz="1100" b="1" i="0" u="none" strike="noStrike" kern="0" cap="none" spc="0" normalizeH="0" baseline="0" noProof="0" dirty="0">
                <a:ln>
                  <a:noFill/>
                </a:ln>
                <a:effectLst/>
                <a:uLnTx/>
                <a:uFillTx/>
                <a:latin typeface="Calibri"/>
                <a:ea typeface="Calibri"/>
                <a:cs typeface="Arial"/>
              </a:endParaRPr>
            </a:p>
          </p:txBody>
        </p:sp>
      </p:grpSp>
    </p:spTree>
    <p:extLst>
      <p:ext uri="{BB962C8B-B14F-4D97-AF65-F5344CB8AC3E}">
        <p14:creationId xmlns:p14="http://schemas.microsoft.com/office/powerpoint/2010/main" xmlns="" val="3844587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561356"/>
            <a:ext cx="8087759" cy="2952328"/>
          </a:xfrm>
        </p:spPr>
        <p:txBody>
          <a:bodyPr>
            <a:noAutofit/>
          </a:bodyPr>
          <a:lstStyle/>
          <a:p>
            <a:pPr marL="137160" indent="0" algn="just" rtl="1">
              <a:lnSpc>
                <a:spcPct val="115000"/>
              </a:lnSpc>
              <a:spcAft>
                <a:spcPts val="645"/>
              </a:spcAft>
              <a:buNone/>
            </a:pPr>
            <a:r>
              <a:rPr lang="fa-IR" sz="3200" dirty="0">
                <a:cs typeface="B Titr" pitchFamily="2" charset="-78"/>
              </a:rPr>
              <a:t>مؤلفه‌های </a:t>
            </a:r>
            <a:r>
              <a:rPr lang="fa-IR" sz="3200" dirty="0" smtClean="0">
                <a:cs typeface="B Titr" pitchFamily="2" charset="-78"/>
              </a:rPr>
              <a:t>ارکان تمدّن ساز برای ایجاد تمدّن اسلامی اعتلاء</a:t>
            </a:r>
            <a:r>
              <a:rPr lang="fa-IR" sz="3200" dirty="0">
                <a:cs typeface="B Titr" pitchFamily="2" charset="-78"/>
              </a:rPr>
              <a:t>، اقتدار و اقتصاد را در فضای مجازی از فرامین، تدابیر، سیاست‌های کلی نظام و بیانات مقام معظم رهبری و سایر اسناد مرتبط جستجو و استنتاج و تبیین نمود.</a:t>
            </a:r>
            <a:endParaRPr lang="en-US" sz="3200" dirty="0">
              <a:solidFill>
                <a:srgbClr val="00B0F0"/>
              </a:solidFill>
              <a:effectLst/>
              <a:latin typeface="Calibri"/>
              <a:ea typeface="Calibri"/>
              <a:cs typeface="B Titr" pitchFamily="2" charset="-78"/>
            </a:endParaRPr>
          </a:p>
        </p:txBody>
      </p:sp>
    </p:spTree>
    <p:extLst>
      <p:ext uri="{BB962C8B-B14F-4D97-AF65-F5344CB8AC3E}">
        <p14:creationId xmlns:p14="http://schemas.microsoft.com/office/powerpoint/2010/main" xmlns="" val="5034450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0" y="49188"/>
            <a:ext cx="8964488" cy="684419"/>
          </a:xfrm>
        </p:spPr>
        <p:txBody>
          <a:bodyPr>
            <a:noAutofit/>
          </a:bodyPr>
          <a:lstStyle/>
          <a:p>
            <a:pPr rtl="1"/>
            <a:r>
              <a:rPr lang="fa-IR" sz="3200" dirty="0" smtClean="0"/>
              <a:t>الزامات حوزه‌های اعتلاء، اقتدار و اقتصاد در فضای مجازی</a:t>
            </a:r>
            <a:endParaRPr lang="en-US" sz="3200" dirty="0"/>
          </a:p>
        </p:txBody>
      </p:sp>
      <p:sp>
        <p:nvSpPr>
          <p:cNvPr id="3" name="Content Placeholder 2"/>
          <p:cNvSpPr>
            <a:spLocks noGrp="1"/>
          </p:cNvSpPr>
          <p:nvPr>
            <p:ph idx="1"/>
          </p:nvPr>
        </p:nvSpPr>
        <p:spPr>
          <a:xfrm>
            <a:off x="72008" y="697260"/>
            <a:ext cx="9036496" cy="4896544"/>
          </a:xfrm>
        </p:spPr>
        <p:txBody>
          <a:bodyPr>
            <a:normAutofit fontScale="70000" lnSpcReduction="20000"/>
          </a:bodyPr>
          <a:lstStyle/>
          <a:p>
            <a:pPr algn="r" rtl="1"/>
            <a:r>
              <a:rPr lang="fa-IR" dirty="0">
                <a:latin typeface="Calibri"/>
                <a:ea typeface="Calibri"/>
                <a:cs typeface="B Nazanin"/>
              </a:rPr>
              <a:t>احکام مقام معظم رهبری امام خامنه‌ای</a:t>
            </a:r>
            <a:r>
              <a:rPr lang="fa-IR" baseline="30000" dirty="0">
                <a:latin typeface="Calibri"/>
                <a:ea typeface="Calibri"/>
                <a:cs typeface="B Nazanin"/>
              </a:rPr>
              <a:t> ادام­الله‌ظله</a:t>
            </a:r>
            <a:r>
              <a:rPr lang="fa-IR" dirty="0">
                <a:latin typeface="Calibri"/>
                <a:ea typeface="Calibri"/>
                <a:cs typeface="B Nazanin"/>
              </a:rPr>
              <a:t> به اعضای محترم شورای عالی فضای مجازی</a:t>
            </a:r>
            <a:endParaRPr lang="fa-IR" b="1" dirty="0" smtClean="0">
              <a:latin typeface="Calibri"/>
              <a:ea typeface="Calibri"/>
              <a:cs typeface="B Nazanin"/>
            </a:endParaRPr>
          </a:p>
          <a:p>
            <a:pPr algn="r" rtl="1"/>
            <a:r>
              <a:rPr lang="fa-IR" b="1" dirty="0" smtClean="0">
                <a:latin typeface="Calibri"/>
                <a:ea typeface="Calibri"/>
                <a:cs typeface="B Nazanin"/>
              </a:rPr>
              <a:t>نقشه </a:t>
            </a:r>
            <a:r>
              <a:rPr lang="fa-IR" b="1" dirty="0">
                <a:latin typeface="Calibri"/>
                <a:ea typeface="Calibri"/>
                <a:cs typeface="B Nazanin"/>
              </a:rPr>
              <a:t>جامع علمی کشور که فناوری‌های ارتباطات و اطلاعات را از اولویت‌های الف (بالاترین سطح اهمیت) دانسته </a:t>
            </a:r>
            <a:r>
              <a:rPr lang="fa-IR" b="1" dirty="0" smtClean="0">
                <a:latin typeface="Calibri"/>
                <a:ea typeface="Calibri"/>
                <a:cs typeface="B Nazanin"/>
              </a:rPr>
              <a:t>است،</a:t>
            </a:r>
          </a:p>
          <a:p>
            <a:pPr algn="r" rtl="1"/>
            <a:r>
              <a:rPr lang="fa-IR" b="1" dirty="0" smtClean="0">
                <a:latin typeface="Calibri"/>
                <a:ea typeface="Calibri"/>
                <a:cs typeface="B Nazanin"/>
              </a:rPr>
              <a:t>سند </a:t>
            </a:r>
            <a:r>
              <a:rPr lang="fa-IR" b="1" dirty="0">
                <a:latin typeface="Calibri"/>
                <a:ea typeface="Calibri"/>
                <a:cs typeface="B Nazanin"/>
              </a:rPr>
              <a:t>چشم‌انداز جمهوری اسلامی ایران در افق 1404 ابلاغی 13/08/1382،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شبکه­های اطلاع رسانی رایانه­ای ابلاغی 11/07/1377،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صنعت 29/09/1391،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پدافند غیر عامل ابلاغی 29/11/1389،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امنیت اقتصادی ابلاغی 23/10/1377،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امنیت قضایی ابلاغی 38/07/1381،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برنامه پنجم توسعه ابلاغی 21/01/1378،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اصلاح الگوی مصرف ابلاغی 14/04/1389،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امنیت فضای تولید و تبادل اطلاعات ابلاغی 29/11/1389،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خود کفایی دفاعی و امنیتی ابلاغی 29/09/1391،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تولید ملی، حمایت از کار و سرمایه ایرانی ابلاغی 24/11/1391،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اقتصاد مقاومتی  ابلاغی 05/02/1392، </a:t>
            </a:r>
            <a:endParaRPr lang="fa-IR" b="1" dirty="0" smtClean="0">
              <a:latin typeface="Calibri"/>
              <a:ea typeface="Calibri"/>
              <a:cs typeface="B Nazanin"/>
            </a:endParaRPr>
          </a:p>
          <a:p>
            <a:pPr algn="r" rtl="1"/>
            <a:r>
              <a:rPr lang="fa-IR" b="1" dirty="0" smtClean="0">
                <a:latin typeface="Calibri"/>
                <a:ea typeface="Calibri"/>
                <a:cs typeface="B Nazanin"/>
              </a:rPr>
              <a:t>سیاستهای </a:t>
            </a:r>
            <a:r>
              <a:rPr lang="fa-IR" b="1" dirty="0">
                <a:latin typeface="Calibri"/>
                <a:ea typeface="Calibri"/>
                <a:cs typeface="B Nazanin"/>
              </a:rPr>
              <a:t>کلی برنامه ششم و قانون تجارت الکترونیکی مصوب سال 1382 مجلس شورای اسلامی</a:t>
            </a:r>
            <a:endParaRPr lang="en-US" b="1" dirty="0"/>
          </a:p>
        </p:txBody>
      </p:sp>
    </p:spTree>
    <p:extLst>
      <p:ext uri="{BB962C8B-B14F-4D97-AF65-F5344CB8AC3E}">
        <p14:creationId xmlns:p14="http://schemas.microsoft.com/office/powerpoint/2010/main" xmlns="" val="4028490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9379" y="1201316"/>
            <a:ext cx="8889682" cy="4123882"/>
            <a:chOff x="0" y="772065"/>
            <a:chExt cx="8635491" cy="4124385"/>
          </a:xfrm>
        </p:grpSpPr>
        <p:grpSp>
          <p:nvGrpSpPr>
            <p:cNvPr id="5" name="Group 4"/>
            <p:cNvGrpSpPr/>
            <p:nvPr/>
          </p:nvGrpSpPr>
          <p:grpSpPr>
            <a:xfrm>
              <a:off x="0" y="772065"/>
              <a:ext cx="8635491" cy="4124385"/>
              <a:chOff x="0" y="505365"/>
              <a:chExt cx="8635491" cy="4124385"/>
            </a:xfrm>
          </p:grpSpPr>
          <p:grpSp>
            <p:nvGrpSpPr>
              <p:cNvPr id="9" name="Group 8"/>
              <p:cNvGrpSpPr/>
              <p:nvPr/>
            </p:nvGrpSpPr>
            <p:grpSpPr>
              <a:xfrm>
                <a:off x="1647825" y="505365"/>
                <a:ext cx="6987666" cy="4124385"/>
                <a:chOff x="0" y="467265"/>
                <a:chExt cx="6987666" cy="4124385"/>
              </a:xfrm>
            </p:grpSpPr>
            <p:grpSp>
              <p:nvGrpSpPr>
                <p:cNvPr id="17" name="Group 16"/>
                <p:cNvGrpSpPr/>
                <p:nvPr/>
              </p:nvGrpSpPr>
              <p:grpSpPr>
                <a:xfrm>
                  <a:off x="0" y="467265"/>
                  <a:ext cx="6987666" cy="4124385"/>
                  <a:chOff x="0" y="-790034"/>
                  <a:chExt cx="6987666" cy="4125022"/>
                </a:xfrm>
              </p:grpSpPr>
              <p:sp>
                <p:nvSpPr>
                  <p:cNvPr id="20" name="Rounded Rectangle 19"/>
                  <p:cNvSpPr/>
                  <p:nvPr/>
                </p:nvSpPr>
                <p:spPr>
                  <a:xfrm>
                    <a:off x="0" y="665910"/>
                    <a:ext cx="2095500" cy="504825"/>
                  </a:xfrm>
                  <a:prstGeom prst="roundRect">
                    <a:avLst/>
                  </a:prstGeom>
                  <a:noFill/>
                  <a:ln w="63500" cap="flat" cmpd="dbl"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1400" b="1" i="0" u="none" strike="noStrike" kern="0" cap="none" spc="0" normalizeH="0" baseline="0" noProof="0">
                        <a:ln>
                          <a:noFill/>
                        </a:ln>
                        <a:effectLst/>
                        <a:uLnTx/>
                        <a:uFillTx/>
                        <a:latin typeface="Calibri"/>
                        <a:ea typeface="Calibri"/>
                        <a:cs typeface="B Titr"/>
                      </a:rPr>
                      <a:t>نقشه جامع فضای مجازی کشور</a:t>
                    </a:r>
                    <a:endParaRPr kumimoji="0" lang="en-US" sz="1100" b="0" i="0" u="none" strike="noStrike" kern="0" cap="none" spc="0" normalizeH="0" baseline="0" noProof="0">
                      <a:ln>
                        <a:noFill/>
                      </a:ln>
                      <a:effectLst/>
                      <a:uLnTx/>
                      <a:uFillTx/>
                      <a:latin typeface="Calibri"/>
                      <a:ea typeface="Calibri"/>
                      <a:cs typeface="Arial"/>
                    </a:endParaRPr>
                  </a:p>
                </p:txBody>
              </p:sp>
              <p:sp>
                <p:nvSpPr>
                  <p:cNvPr id="21" name="Rounded Rectangle 20"/>
                  <p:cNvSpPr/>
                  <p:nvPr/>
                </p:nvSpPr>
                <p:spPr>
                  <a:xfrm>
                    <a:off x="2829309" y="1401413"/>
                    <a:ext cx="1238250" cy="1933575"/>
                  </a:xfrm>
                  <a:prstGeom prst="roundRect">
                    <a:avLst/>
                  </a:prstGeom>
                  <a:noFill/>
                  <a:ln w="25400" cap="flat" cmpd="sng"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اهداف کمی</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برنامه عملیاتی</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بودجه و اعتبارات</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برنامه زمانبندی</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نگاشت نهادی</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شاخص‌های ارزیابی</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کنترل و نظارت</a:t>
                    </a:r>
                    <a:r>
                      <a:rPr kumimoji="0" lang="fa-IR" sz="1400" b="1" i="0" u="none" strike="noStrike" kern="0" cap="none" spc="0" normalizeH="0" baseline="0" noProof="0">
                        <a:ln>
                          <a:noFill/>
                        </a:ln>
                        <a:effectLst/>
                        <a:uLnTx/>
                        <a:uFillTx/>
                        <a:latin typeface="Calibri"/>
                        <a:ea typeface="Calibri"/>
                        <a:cs typeface="B Titr"/>
                      </a:rPr>
                      <a:t> </a:t>
                    </a:r>
                    <a:endParaRPr kumimoji="0" lang="en-US" sz="1100" b="0" i="0" u="none" strike="noStrike" kern="0" cap="none" spc="0" normalizeH="0" baseline="0" noProof="0">
                      <a:ln>
                        <a:noFill/>
                      </a:ln>
                      <a:effectLst/>
                      <a:uLnTx/>
                      <a:uFillTx/>
                      <a:latin typeface="Calibri"/>
                      <a:ea typeface="Calibri"/>
                      <a:cs typeface="Arial"/>
                    </a:endParaRPr>
                  </a:p>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en-US" sz="1400" b="1" i="0" u="none" strike="noStrike" kern="0" cap="none" spc="0" normalizeH="0" baseline="0" noProof="0">
                        <a:ln>
                          <a:noFill/>
                        </a:ln>
                        <a:effectLst/>
                        <a:uLnTx/>
                        <a:uFillTx/>
                        <a:latin typeface="Calibri"/>
                        <a:ea typeface="Calibri"/>
                        <a:cs typeface="B Titr"/>
                      </a:rPr>
                      <a:t> </a:t>
                    </a:r>
                    <a:endParaRPr kumimoji="0" lang="en-US" sz="1100" b="0" i="0" u="none" strike="noStrike" kern="0" cap="none" spc="0" normalizeH="0" baseline="0" noProof="0">
                      <a:ln>
                        <a:noFill/>
                      </a:ln>
                      <a:effectLst/>
                      <a:uLnTx/>
                      <a:uFillTx/>
                      <a:latin typeface="Calibri"/>
                      <a:ea typeface="Calibri"/>
                      <a:cs typeface="Arial"/>
                    </a:endParaRPr>
                  </a:p>
                </p:txBody>
              </p:sp>
              <p:sp>
                <p:nvSpPr>
                  <p:cNvPr id="22" name="Rounded Rectangle 21"/>
                  <p:cNvSpPr/>
                  <p:nvPr/>
                </p:nvSpPr>
                <p:spPr>
                  <a:xfrm>
                    <a:off x="4863591" y="697120"/>
                    <a:ext cx="1266825" cy="438150"/>
                  </a:xfrm>
                  <a:prstGeom prst="roundRect">
                    <a:avLst/>
                  </a:prstGeom>
                  <a:noFill/>
                  <a:ln w="25400" cap="flat" cmpd="sng"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1400" b="1" i="0" u="none" strike="noStrike" kern="0" cap="none" spc="0" normalizeH="0" baseline="0" noProof="0">
                        <a:ln>
                          <a:noFill/>
                        </a:ln>
                        <a:effectLst/>
                        <a:uLnTx/>
                        <a:uFillTx/>
                        <a:latin typeface="Calibri"/>
                        <a:ea typeface="Calibri"/>
                        <a:cs typeface="B Titr"/>
                      </a:rPr>
                      <a:t>دستگاه متولی</a:t>
                    </a:r>
                    <a:endParaRPr kumimoji="0" lang="en-US" sz="1100" b="0" i="0" u="none" strike="noStrike" kern="0" cap="none" spc="0" normalizeH="0" baseline="0" noProof="0">
                      <a:ln>
                        <a:noFill/>
                      </a:ln>
                      <a:effectLst/>
                      <a:uLnTx/>
                      <a:uFillTx/>
                      <a:latin typeface="Calibri"/>
                      <a:ea typeface="Calibri"/>
                      <a:cs typeface="Arial"/>
                    </a:endParaRPr>
                  </a:p>
                </p:txBody>
              </p:sp>
              <p:sp>
                <p:nvSpPr>
                  <p:cNvPr id="23" name="Rounded Rectangle 22"/>
                  <p:cNvSpPr/>
                  <p:nvPr/>
                </p:nvSpPr>
                <p:spPr>
                  <a:xfrm>
                    <a:off x="4863591" y="1398379"/>
                    <a:ext cx="1266825" cy="438150"/>
                  </a:xfrm>
                  <a:prstGeom prst="roundRect">
                    <a:avLst/>
                  </a:prstGeom>
                  <a:noFill/>
                  <a:ln w="25400" cap="flat" cmpd="sng"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1400" b="1" i="0" u="none" strike="noStrike" kern="0" cap="none" spc="0" normalizeH="0" baseline="0" noProof="0">
                        <a:ln>
                          <a:noFill/>
                        </a:ln>
                        <a:effectLst/>
                        <a:uLnTx/>
                        <a:uFillTx/>
                        <a:latin typeface="Calibri"/>
                        <a:ea typeface="Calibri"/>
                        <a:cs typeface="B Titr"/>
                      </a:rPr>
                      <a:t>دستگاه‌های همکار</a:t>
                    </a:r>
                    <a:endParaRPr kumimoji="0" lang="en-US" sz="1100" b="0" i="0" u="none" strike="noStrike" kern="0" cap="none" spc="0" normalizeH="0" baseline="0" noProof="0">
                      <a:ln>
                        <a:noFill/>
                      </a:ln>
                      <a:effectLst/>
                      <a:uLnTx/>
                      <a:uFillTx/>
                      <a:latin typeface="Calibri"/>
                      <a:ea typeface="Calibri"/>
                      <a:cs typeface="Arial"/>
                    </a:endParaRPr>
                  </a:p>
                </p:txBody>
              </p:sp>
              <p:sp>
                <p:nvSpPr>
                  <p:cNvPr id="24" name="Rounded Rectangle 23"/>
                  <p:cNvSpPr/>
                  <p:nvPr/>
                </p:nvSpPr>
                <p:spPr>
                  <a:xfrm>
                    <a:off x="4863591" y="-25882"/>
                    <a:ext cx="1266825" cy="438150"/>
                  </a:xfrm>
                  <a:prstGeom prst="roundRect">
                    <a:avLst/>
                  </a:prstGeom>
                  <a:noFill/>
                  <a:ln w="25400" cap="flat" cmpd="sng"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1400" b="1" i="0" u="none" strike="noStrike" kern="0" cap="none" spc="0" normalizeH="0" baseline="0" noProof="0">
                        <a:ln>
                          <a:noFill/>
                        </a:ln>
                        <a:effectLst/>
                        <a:uLnTx/>
                        <a:uFillTx/>
                        <a:latin typeface="Calibri"/>
                        <a:ea typeface="Calibri"/>
                        <a:cs typeface="B Titr"/>
                      </a:rPr>
                      <a:t>دستگاه ناظر</a:t>
                    </a:r>
                    <a:endParaRPr kumimoji="0" lang="en-US" sz="1100" b="0" i="0" u="none" strike="noStrike" kern="0" cap="none" spc="0" normalizeH="0" baseline="0" noProof="0">
                      <a:ln>
                        <a:noFill/>
                      </a:ln>
                      <a:effectLst/>
                      <a:uLnTx/>
                      <a:uFillTx/>
                      <a:latin typeface="Calibri"/>
                      <a:ea typeface="Calibri"/>
                      <a:cs typeface="Arial"/>
                    </a:endParaRPr>
                  </a:p>
                </p:txBody>
              </p:sp>
              <p:sp>
                <p:nvSpPr>
                  <p:cNvPr id="25" name="Rounded Rectangle 24"/>
                  <p:cNvSpPr/>
                  <p:nvPr/>
                </p:nvSpPr>
                <p:spPr>
                  <a:xfrm>
                    <a:off x="6416166" y="697120"/>
                    <a:ext cx="571500" cy="438150"/>
                  </a:xfrm>
                  <a:prstGeom prst="roundRect">
                    <a:avLst/>
                  </a:prstGeom>
                  <a:noFill/>
                  <a:ln w="25400" cap="flat" cmpd="sng"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1400" b="1" i="0" u="none" strike="noStrike" kern="0" cap="none" spc="0" normalizeH="0" baseline="0" noProof="0">
                        <a:ln>
                          <a:noFill/>
                        </a:ln>
                        <a:effectLst/>
                        <a:uLnTx/>
                        <a:uFillTx/>
                        <a:latin typeface="Calibri"/>
                        <a:ea typeface="Calibri"/>
                        <a:cs typeface="B Titr"/>
                      </a:rPr>
                      <a:t>اجرا</a:t>
                    </a:r>
                    <a:endParaRPr kumimoji="0" lang="en-US" sz="1100" b="0" i="0" u="none" strike="noStrike" kern="0" cap="none" spc="0" normalizeH="0" baseline="0" noProof="0">
                      <a:ln>
                        <a:noFill/>
                      </a:ln>
                      <a:effectLst/>
                      <a:uLnTx/>
                      <a:uFillTx/>
                      <a:latin typeface="Calibri"/>
                      <a:ea typeface="Calibri"/>
                      <a:cs typeface="Arial"/>
                    </a:endParaRPr>
                  </a:p>
                </p:txBody>
              </p:sp>
              <p:cxnSp>
                <p:nvCxnSpPr>
                  <p:cNvPr id="26" name="Straight Arrow Connector 25"/>
                  <p:cNvCxnSpPr>
                    <a:endCxn id="24" idx="1"/>
                  </p:cNvCxnSpPr>
                  <p:nvPr/>
                </p:nvCxnSpPr>
                <p:spPr>
                  <a:xfrm flipV="1">
                    <a:off x="4568316" y="193193"/>
                    <a:ext cx="295275" cy="739488"/>
                  </a:xfrm>
                  <a:prstGeom prst="straightConnector1">
                    <a:avLst/>
                  </a:prstGeom>
                  <a:noFill/>
                  <a:ln w="25400" cap="flat" cmpd="sng" algn="ctr">
                    <a:solidFill>
                      <a:srgbClr val="FFC000"/>
                    </a:solidFill>
                    <a:prstDash val="solid"/>
                    <a:miter lim="800000"/>
                    <a:tailEnd type="arrow"/>
                  </a:ln>
                  <a:effectLst/>
                </p:spPr>
              </p:cxnSp>
              <p:cxnSp>
                <p:nvCxnSpPr>
                  <p:cNvPr id="27" name="Straight Arrow Connector 26"/>
                  <p:cNvCxnSpPr>
                    <a:endCxn id="23" idx="1"/>
                  </p:cNvCxnSpPr>
                  <p:nvPr/>
                </p:nvCxnSpPr>
                <p:spPr>
                  <a:xfrm>
                    <a:off x="4568316" y="933315"/>
                    <a:ext cx="295275" cy="684140"/>
                  </a:xfrm>
                  <a:prstGeom prst="straightConnector1">
                    <a:avLst/>
                  </a:prstGeom>
                  <a:noFill/>
                  <a:ln w="25400" cap="flat" cmpd="sng" algn="ctr">
                    <a:solidFill>
                      <a:srgbClr val="FFC000"/>
                    </a:solidFill>
                    <a:prstDash val="solid"/>
                    <a:miter lim="800000"/>
                    <a:tailEnd type="arrow"/>
                  </a:ln>
                  <a:effectLst/>
                </p:spPr>
              </p:cxnSp>
              <p:sp>
                <p:nvSpPr>
                  <p:cNvPr id="28" name="Rounded Rectangle 27"/>
                  <p:cNvSpPr/>
                  <p:nvPr/>
                </p:nvSpPr>
                <p:spPr>
                  <a:xfrm>
                    <a:off x="3234906" y="-790034"/>
                    <a:ext cx="1238250" cy="1190624"/>
                  </a:xfrm>
                  <a:prstGeom prst="roundRect">
                    <a:avLst/>
                  </a:prstGeom>
                  <a:noFill/>
                  <a:ln w="25400" cap="flat" cmpd="sng"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ارکان جهت ساز:</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بیانیه ارزش‌ها</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بیانیه مأموریت</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بیانیه چشم انداز</a:t>
                    </a:r>
                    <a:endParaRPr kumimoji="0" lang="en-US" sz="1100" b="0" i="0" u="none" strike="noStrike" kern="0" cap="none" spc="0" normalizeH="0" baseline="0" noProof="0">
                      <a:ln>
                        <a:noFill/>
                      </a:ln>
                      <a:effectLst/>
                      <a:uLnTx/>
                      <a:uFillTx/>
                      <a:latin typeface="Calibri"/>
                      <a:ea typeface="Calibri"/>
                      <a:cs typeface="Arial"/>
                    </a:endParaRPr>
                  </a:p>
                </p:txBody>
              </p:sp>
              <p:cxnSp>
                <p:nvCxnSpPr>
                  <p:cNvPr id="29" name="Straight Arrow Connector 28"/>
                  <p:cNvCxnSpPr/>
                  <p:nvPr/>
                </p:nvCxnSpPr>
                <p:spPr>
                  <a:xfrm flipV="1">
                    <a:off x="4568316" y="933450"/>
                    <a:ext cx="295275" cy="0"/>
                  </a:xfrm>
                  <a:prstGeom prst="straightConnector1">
                    <a:avLst/>
                  </a:prstGeom>
                  <a:noFill/>
                  <a:ln w="25400" cap="flat" cmpd="sng" algn="ctr">
                    <a:solidFill>
                      <a:srgbClr val="FFC000"/>
                    </a:solidFill>
                    <a:prstDash val="solid"/>
                    <a:miter lim="800000"/>
                    <a:tailEnd type="arrow"/>
                  </a:ln>
                  <a:effectLst/>
                </p:spPr>
              </p:cxnSp>
              <p:cxnSp>
                <p:nvCxnSpPr>
                  <p:cNvPr id="30" name="Straight Arrow Connector 29"/>
                  <p:cNvCxnSpPr/>
                  <p:nvPr/>
                </p:nvCxnSpPr>
                <p:spPr>
                  <a:xfrm flipV="1">
                    <a:off x="6130416" y="916195"/>
                    <a:ext cx="295275" cy="0"/>
                  </a:xfrm>
                  <a:prstGeom prst="straightConnector1">
                    <a:avLst/>
                  </a:prstGeom>
                  <a:noFill/>
                  <a:ln w="25400" cap="flat" cmpd="sng" algn="ctr">
                    <a:solidFill>
                      <a:srgbClr val="FFC000"/>
                    </a:solidFill>
                    <a:prstDash val="solid"/>
                    <a:miter lim="800000"/>
                    <a:tailEnd type="arrow"/>
                  </a:ln>
                  <a:effectLst/>
                </p:spPr>
              </p:cxnSp>
              <p:cxnSp>
                <p:nvCxnSpPr>
                  <p:cNvPr id="31" name="Straight Arrow Connector 30"/>
                  <p:cNvCxnSpPr/>
                  <p:nvPr/>
                </p:nvCxnSpPr>
                <p:spPr>
                  <a:xfrm>
                    <a:off x="5473191" y="438150"/>
                    <a:ext cx="0" cy="276225"/>
                  </a:xfrm>
                  <a:prstGeom prst="straightConnector1">
                    <a:avLst/>
                  </a:prstGeom>
                  <a:noFill/>
                  <a:ln w="25400" cap="flat" cmpd="sng" algn="ctr">
                    <a:solidFill>
                      <a:srgbClr val="FFC000"/>
                    </a:solidFill>
                    <a:prstDash val="sysDash"/>
                    <a:bevel/>
                    <a:tailEnd type="arrow"/>
                  </a:ln>
                  <a:effectLst/>
                </p:spPr>
              </p:cxnSp>
              <p:cxnSp>
                <p:nvCxnSpPr>
                  <p:cNvPr id="32" name="Straight Arrow Connector 31"/>
                  <p:cNvCxnSpPr/>
                  <p:nvPr/>
                </p:nvCxnSpPr>
                <p:spPr>
                  <a:xfrm flipV="1">
                    <a:off x="5490443" y="1142702"/>
                    <a:ext cx="0" cy="247650"/>
                  </a:xfrm>
                  <a:prstGeom prst="straightConnector1">
                    <a:avLst/>
                  </a:prstGeom>
                  <a:noFill/>
                  <a:ln w="25400" cap="flat" cmpd="sng" algn="ctr">
                    <a:solidFill>
                      <a:srgbClr val="FFC000"/>
                    </a:solidFill>
                    <a:prstDash val="solid"/>
                    <a:miter lim="800000"/>
                    <a:tailEnd type="arrow"/>
                  </a:ln>
                  <a:effectLst/>
                </p:spPr>
              </p:cxnSp>
              <p:cxnSp>
                <p:nvCxnSpPr>
                  <p:cNvPr id="33" name="Straight Arrow Connector 32"/>
                  <p:cNvCxnSpPr>
                    <a:endCxn id="25" idx="2"/>
                  </p:cNvCxnSpPr>
                  <p:nvPr/>
                </p:nvCxnSpPr>
                <p:spPr>
                  <a:xfrm flipV="1">
                    <a:off x="6139827" y="1135270"/>
                    <a:ext cx="562089" cy="455021"/>
                  </a:xfrm>
                  <a:prstGeom prst="straightConnector1">
                    <a:avLst/>
                  </a:prstGeom>
                  <a:noFill/>
                  <a:ln w="25400" cap="flat" cmpd="sng" algn="ctr">
                    <a:solidFill>
                      <a:srgbClr val="FFC000"/>
                    </a:solidFill>
                    <a:prstDash val="sysDash"/>
                    <a:miter lim="800000"/>
                    <a:tailEnd type="arrow"/>
                  </a:ln>
                  <a:effectLst/>
                </p:spPr>
              </p:cxnSp>
              <p:cxnSp>
                <p:nvCxnSpPr>
                  <p:cNvPr id="34" name="Straight Arrow Connector 33"/>
                  <p:cNvCxnSpPr>
                    <a:endCxn id="25" idx="0"/>
                  </p:cNvCxnSpPr>
                  <p:nvPr/>
                </p:nvCxnSpPr>
                <p:spPr>
                  <a:xfrm>
                    <a:off x="6130303" y="228382"/>
                    <a:ext cx="571613" cy="468737"/>
                  </a:xfrm>
                  <a:prstGeom prst="straightConnector1">
                    <a:avLst/>
                  </a:prstGeom>
                  <a:noFill/>
                  <a:ln w="25400" cap="flat" cmpd="sng" algn="ctr">
                    <a:solidFill>
                      <a:srgbClr val="FFC000"/>
                    </a:solidFill>
                    <a:prstDash val="solid"/>
                    <a:miter lim="800000"/>
                    <a:tailEnd type="arrow"/>
                  </a:ln>
                  <a:effectLst/>
                </p:spPr>
              </p:cxnSp>
            </p:grpSp>
            <p:sp>
              <p:nvSpPr>
                <p:cNvPr id="18" name="Rounded Rectangle 17"/>
                <p:cNvSpPr/>
                <p:nvPr/>
              </p:nvSpPr>
              <p:spPr>
                <a:xfrm>
                  <a:off x="1400131" y="669666"/>
                  <a:ext cx="1381125" cy="974467"/>
                </a:xfrm>
                <a:prstGeom prst="roundRect">
                  <a:avLst/>
                </a:prstGeom>
                <a:noFill/>
                <a:ln w="25400" cap="flat" cmpd="sng"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dirty="0">
                      <a:ln>
                        <a:noFill/>
                      </a:ln>
                      <a:effectLst/>
                      <a:uLnTx/>
                      <a:uFillTx/>
                      <a:latin typeface="Calibri"/>
                      <a:ea typeface="Calibri"/>
                      <a:cs typeface="B Titr"/>
                    </a:rPr>
                    <a:t>سیاستهای کلی نظام</a:t>
                  </a:r>
                  <a:endParaRPr kumimoji="0" lang="en-US" sz="1100" b="0" i="0" u="none" strike="noStrike" kern="0" cap="none" spc="0" normalizeH="0" baseline="0" noProof="0" dirty="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dirty="0">
                      <a:ln>
                        <a:noFill/>
                      </a:ln>
                      <a:effectLst/>
                      <a:uLnTx/>
                      <a:uFillTx/>
                      <a:latin typeface="Calibri"/>
                      <a:ea typeface="Calibri"/>
                      <a:cs typeface="B Titr"/>
                    </a:rPr>
                    <a:t>نقشه جامع علمی کشور</a:t>
                  </a:r>
                  <a:endParaRPr kumimoji="0" lang="en-US" sz="1100" b="0" i="0" u="none" strike="noStrike" kern="0" cap="none" spc="0" normalizeH="0" baseline="0" noProof="0" dirty="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dirty="0" smtClean="0">
                      <a:ln>
                        <a:noFill/>
                      </a:ln>
                      <a:effectLst/>
                      <a:uLnTx/>
                      <a:uFillTx/>
                      <a:latin typeface="Calibri"/>
                      <a:ea typeface="Calibri"/>
                      <a:cs typeface="B Titr"/>
                    </a:rPr>
                    <a:t>استانداردها</a:t>
                  </a:r>
                  <a:r>
                    <a:rPr kumimoji="0" lang="fa-IR" sz="1400" b="1" i="0" u="none" strike="noStrike" kern="0" cap="none" spc="0" normalizeH="0" baseline="0" noProof="0" dirty="0" smtClean="0">
                      <a:ln>
                        <a:noFill/>
                      </a:ln>
                      <a:effectLst/>
                      <a:uLnTx/>
                      <a:uFillTx/>
                      <a:latin typeface="Calibri"/>
                      <a:ea typeface="Calibri"/>
                      <a:cs typeface="B Titr"/>
                    </a:rPr>
                    <a:t> </a:t>
                  </a:r>
                  <a:endParaRPr kumimoji="0" lang="en-US" sz="1100" b="0" i="0" u="none" strike="noStrike" kern="0" cap="none" spc="0" normalizeH="0" baseline="0" noProof="0" dirty="0">
                    <a:ln>
                      <a:noFill/>
                    </a:ln>
                    <a:effectLst/>
                    <a:uLnTx/>
                    <a:uFillTx/>
                    <a:latin typeface="Calibri"/>
                    <a:ea typeface="Calibri"/>
                    <a:cs typeface="Arial"/>
                  </a:endParaRPr>
                </a:p>
              </p:txBody>
            </p:sp>
            <p:sp>
              <p:nvSpPr>
                <p:cNvPr id="19" name="Rounded Rectangle 18"/>
                <p:cNvSpPr/>
                <p:nvPr/>
              </p:nvSpPr>
              <p:spPr>
                <a:xfrm>
                  <a:off x="34328" y="748892"/>
                  <a:ext cx="1143495" cy="895350"/>
                </a:xfrm>
                <a:prstGeom prst="roundRect">
                  <a:avLst/>
                </a:prstGeom>
                <a:noFill/>
                <a:ln w="25400" cap="flat" cmpd="sng"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اهداف کلان</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حوزه‌های راهبردی</a:t>
                  </a:r>
                  <a:endParaRPr kumimoji="0" lang="en-US" sz="1100" b="0" i="0" u="none" strike="noStrike" kern="0" cap="none" spc="0" normalizeH="0" baseline="0" noProof="0">
                    <a:ln>
                      <a:noFill/>
                    </a:ln>
                    <a:effectLst/>
                    <a:uLnTx/>
                    <a:uFillTx/>
                    <a:latin typeface="Calibri"/>
                    <a:ea typeface="Calibri"/>
                    <a:cs typeface="Arial"/>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fa-IR" sz="1100" b="1" i="0" u="none" strike="noStrike" kern="0" cap="none" spc="0" normalizeH="0" baseline="0" noProof="0">
                      <a:ln>
                        <a:noFill/>
                      </a:ln>
                      <a:effectLst/>
                      <a:uLnTx/>
                      <a:uFillTx/>
                      <a:latin typeface="Calibri"/>
                      <a:ea typeface="Calibri"/>
                      <a:cs typeface="B Titr"/>
                    </a:rPr>
                    <a:t>الزامات راهبردی</a:t>
                  </a:r>
                  <a:endParaRPr kumimoji="0" lang="en-US" sz="1100" b="0" i="0" u="none" strike="noStrike" kern="0" cap="none" spc="0" normalizeH="0" baseline="0" noProof="0">
                    <a:ln>
                      <a:noFill/>
                    </a:ln>
                    <a:effectLst/>
                    <a:uLnTx/>
                    <a:uFillTx/>
                    <a:latin typeface="Calibri"/>
                    <a:ea typeface="Calibri"/>
                    <a:cs typeface="Arial"/>
                  </a:endParaRPr>
                </a:p>
              </p:txBody>
            </p:sp>
          </p:grpSp>
          <p:cxnSp>
            <p:nvCxnSpPr>
              <p:cNvPr id="10" name="Straight Arrow Connector 9"/>
              <p:cNvCxnSpPr/>
              <p:nvPr/>
            </p:nvCxnSpPr>
            <p:spPr>
              <a:xfrm>
                <a:off x="3484545" y="1687723"/>
                <a:ext cx="0" cy="275590"/>
              </a:xfrm>
              <a:prstGeom prst="straightConnector1">
                <a:avLst/>
              </a:prstGeom>
              <a:noFill/>
              <a:ln w="25400" cap="flat" cmpd="sng" algn="ctr">
                <a:solidFill>
                  <a:srgbClr val="FFC000"/>
                </a:solidFill>
                <a:prstDash val="solid"/>
                <a:miter lim="800000"/>
                <a:tailEnd type="arrow"/>
              </a:ln>
              <a:effectLst/>
            </p:spPr>
          </p:cxnSp>
          <p:cxnSp>
            <p:nvCxnSpPr>
              <p:cNvPr id="11" name="Straight Arrow Connector 10"/>
              <p:cNvCxnSpPr/>
              <p:nvPr/>
            </p:nvCxnSpPr>
            <p:spPr>
              <a:xfrm flipV="1">
                <a:off x="5089060" y="2466975"/>
                <a:ext cx="0" cy="247015"/>
              </a:xfrm>
              <a:prstGeom prst="straightConnector1">
                <a:avLst/>
              </a:prstGeom>
              <a:noFill/>
              <a:ln w="25400" cap="flat" cmpd="sng" algn="ctr">
                <a:solidFill>
                  <a:srgbClr val="FFC000"/>
                </a:solidFill>
                <a:prstDash val="solid"/>
                <a:miter lim="800000"/>
                <a:tailEnd type="arrow"/>
              </a:ln>
              <a:effectLst/>
            </p:spPr>
          </p:cxnSp>
          <p:cxnSp>
            <p:nvCxnSpPr>
              <p:cNvPr id="12" name="Straight Arrow Connector 11"/>
              <p:cNvCxnSpPr/>
              <p:nvPr/>
            </p:nvCxnSpPr>
            <p:spPr>
              <a:xfrm>
                <a:off x="2243769" y="1685925"/>
                <a:ext cx="0" cy="275590"/>
              </a:xfrm>
              <a:prstGeom prst="straightConnector1">
                <a:avLst/>
              </a:prstGeom>
              <a:noFill/>
              <a:ln w="25400" cap="flat" cmpd="sng" algn="ctr">
                <a:solidFill>
                  <a:srgbClr val="FFC000"/>
                </a:solidFill>
                <a:prstDash val="solid"/>
                <a:miter lim="800000"/>
                <a:tailEnd type="arrow"/>
              </a:ln>
              <a:effectLst/>
            </p:spPr>
          </p:cxnSp>
          <p:sp>
            <p:nvSpPr>
              <p:cNvPr id="13" name="Rounded Rectangle 12"/>
              <p:cNvSpPr/>
              <p:nvPr/>
            </p:nvSpPr>
            <p:spPr>
              <a:xfrm>
                <a:off x="0" y="1790700"/>
                <a:ext cx="1343025" cy="847725"/>
              </a:xfrm>
              <a:prstGeom prst="roundRect">
                <a:avLst/>
              </a:prstGeom>
              <a:noFill/>
              <a:ln w="63500" cap="flat" cmpd="dbl"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1400" b="1" i="0" u="none" strike="noStrike" kern="0" cap="none" spc="0" normalizeH="0" baseline="0" noProof="0">
                    <a:ln>
                      <a:noFill/>
                    </a:ln>
                    <a:effectLst/>
                    <a:uLnTx/>
                    <a:uFillTx/>
                    <a:latin typeface="Calibri"/>
                    <a:ea typeface="Calibri"/>
                    <a:cs typeface="B Titr"/>
                  </a:rPr>
                  <a:t>تدابیر و احکام مقام معظم رهبری</a:t>
                </a:r>
                <a:endParaRPr kumimoji="0" lang="en-US" sz="1100" b="0" i="0" u="none" strike="noStrike" kern="0" cap="none" spc="0" normalizeH="0" baseline="0" noProof="0">
                  <a:ln>
                    <a:noFill/>
                  </a:ln>
                  <a:effectLst/>
                  <a:uLnTx/>
                  <a:uFillTx/>
                  <a:latin typeface="Calibri"/>
                  <a:ea typeface="Calibri"/>
                  <a:cs typeface="Arial"/>
                </a:endParaRPr>
              </a:p>
            </p:txBody>
          </p:sp>
          <p:sp>
            <p:nvSpPr>
              <p:cNvPr id="14" name="Right Arrow 13"/>
              <p:cNvSpPr/>
              <p:nvPr/>
            </p:nvSpPr>
            <p:spPr>
              <a:xfrm>
                <a:off x="1400175" y="2114550"/>
                <a:ext cx="200025" cy="200025"/>
              </a:xfrm>
              <a:prstGeom prst="rightArrow">
                <a:avLst/>
              </a:prstGeom>
              <a:noFill/>
              <a:ln w="2540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effectLst/>
                  <a:uLnTx/>
                  <a:uFillTx/>
                  <a:latin typeface="Calibri"/>
                  <a:ea typeface="+mn-ea"/>
                  <a:cs typeface="+mn-cs"/>
                </a:endParaRPr>
              </a:p>
            </p:txBody>
          </p:sp>
          <p:sp>
            <p:nvSpPr>
              <p:cNvPr id="15" name="Rounded Rectangle 14"/>
              <p:cNvSpPr/>
              <p:nvPr/>
            </p:nvSpPr>
            <p:spPr>
              <a:xfrm>
                <a:off x="1975466" y="2710479"/>
                <a:ext cx="1414003" cy="437521"/>
              </a:xfrm>
              <a:prstGeom prst="roundRect">
                <a:avLst/>
              </a:prstGeom>
              <a:noFill/>
              <a:ln w="25400" cap="flat" cmpd="sng" algn="ctr">
                <a:solidFill>
                  <a:srgbClr val="FF0000"/>
                </a:solidFill>
                <a:prstDash val="solid"/>
                <a:miter lim="800000"/>
              </a:ln>
              <a:effectLst/>
            </p:spPr>
            <p:txBody>
              <a:bodyPr rot="0" spcFirstLastPara="0" vert="horz" wrap="square" lIns="72000" tIns="36000" rIns="0" bIns="3600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0"/>
                  </a:spcAft>
                  <a:buClrTx/>
                  <a:buSzTx/>
                  <a:buFontTx/>
                  <a:buNone/>
                  <a:tabLst/>
                  <a:defRPr/>
                </a:pPr>
                <a:r>
                  <a:rPr kumimoji="0" lang="fa-IR" sz="1400" b="1" i="0" u="none" strike="noStrike" kern="0" cap="none" spc="0" normalizeH="0" baseline="0" noProof="0">
                    <a:ln>
                      <a:noFill/>
                    </a:ln>
                    <a:effectLst/>
                    <a:uLnTx/>
                    <a:uFillTx/>
                    <a:latin typeface="Calibri"/>
                    <a:ea typeface="Calibri"/>
                    <a:cs typeface="B Titr"/>
                  </a:rPr>
                  <a:t>سناریوهای جهانی</a:t>
                </a:r>
                <a:endParaRPr kumimoji="0" lang="en-US" sz="1100" b="0" i="0" u="none" strike="noStrike" kern="0" cap="none" spc="0" normalizeH="0" baseline="0" noProof="0">
                  <a:ln>
                    <a:noFill/>
                  </a:ln>
                  <a:effectLst/>
                  <a:uLnTx/>
                  <a:uFillTx/>
                  <a:latin typeface="Calibri"/>
                  <a:ea typeface="Calibri"/>
                  <a:cs typeface="Arial"/>
                </a:endParaRPr>
              </a:p>
            </p:txBody>
          </p:sp>
          <p:cxnSp>
            <p:nvCxnSpPr>
              <p:cNvPr id="16" name="Straight Arrow Connector 15"/>
              <p:cNvCxnSpPr/>
              <p:nvPr/>
            </p:nvCxnSpPr>
            <p:spPr>
              <a:xfrm flipV="1">
                <a:off x="2682283" y="2466975"/>
                <a:ext cx="0" cy="247015"/>
              </a:xfrm>
              <a:prstGeom prst="straightConnector1">
                <a:avLst/>
              </a:prstGeom>
              <a:noFill/>
              <a:ln w="25400" cap="flat" cmpd="sng" algn="ctr">
                <a:solidFill>
                  <a:srgbClr val="FFC000"/>
                </a:solidFill>
                <a:prstDash val="solid"/>
                <a:miter lim="800000"/>
                <a:tailEnd type="arrow"/>
              </a:ln>
              <a:effectLst/>
            </p:spPr>
          </p:cxnSp>
        </p:grpSp>
        <p:sp>
          <p:nvSpPr>
            <p:cNvPr id="6" name="Rounded Rectangle 5"/>
            <p:cNvSpPr/>
            <p:nvPr/>
          </p:nvSpPr>
          <p:spPr>
            <a:xfrm>
              <a:off x="4002657" y="2225615"/>
              <a:ext cx="2191109" cy="504719"/>
            </a:xfrm>
            <a:prstGeom prst="roundRect">
              <a:avLst/>
            </a:prstGeom>
            <a:noFill/>
            <a:ln w="63500" cap="flat" cmpd="dbl" algn="ctr">
              <a:solidFill>
                <a:srgbClr val="FF0000"/>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sz="1400" b="1" i="0" u="none" strike="noStrike" kern="0" cap="none" spc="0" normalizeH="0" baseline="0" noProof="0">
                  <a:ln>
                    <a:noFill/>
                  </a:ln>
                  <a:effectLst/>
                  <a:uLnTx/>
                  <a:uFillTx/>
                  <a:latin typeface="Calibri"/>
                  <a:ea typeface="Calibri"/>
                  <a:cs typeface="B Titr"/>
                </a:rPr>
                <a:t>برنامه پیشرفت فضای مجازی کشور</a:t>
              </a:r>
              <a:endParaRPr kumimoji="0" lang="en-US" sz="1100" b="0" i="0" u="none" strike="noStrike" kern="0" cap="none" spc="0" normalizeH="0" baseline="0" noProof="0">
                <a:ln>
                  <a:noFill/>
                </a:ln>
                <a:effectLst/>
                <a:uLnTx/>
                <a:uFillTx/>
                <a:latin typeface="Calibri"/>
                <a:ea typeface="Calibri"/>
                <a:cs typeface="Arial"/>
              </a:endParaRPr>
            </a:p>
          </p:txBody>
        </p:sp>
        <p:sp>
          <p:nvSpPr>
            <p:cNvPr id="7" name="Right Arrow 6"/>
            <p:cNvSpPr/>
            <p:nvPr/>
          </p:nvSpPr>
          <p:spPr>
            <a:xfrm>
              <a:off x="3795623" y="2372264"/>
              <a:ext cx="199390" cy="199390"/>
            </a:xfrm>
            <a:prstGeom prst="rightArrow">
              <a:avLst/>
            </a:prstGeom>
            <a:noFill/>
            <a:ln w="2540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effectLst/>
                <a:uLnTx/>
                <a:uFillTx/>
              </a:endParaRPr>
            </a:p>
          </p:txBody>
        </p:sp>
        <p:cxnSp>
          <p:nvCxnSpPr>
            <p:cNvPr id="8" name="Straight Arrow Connector 7"/>
            <p:cNvCxnSpPr/>
            <p:nvPr/>
          </p:nvCxnSpPr>
          <p:spPr>
            <a:xfrm>
              <a:off x="5495027" y="1958196"/>
              <a:ext cx="0" cy="275556"/>
            </a:xfrm>
            <a:prstGeom prst="straightConnector1">
              <a:avLst/>
            </a:prstGeom>
            <a:noFill/>
            <a:ln w="25400" cap="flat" cmpd="sng" algn="ctr">
              <a:solidFill>
                <a:srgbClr val="FFC000"/>
              </a:solidFill>
              <a:prstDash val="solid"/>
              <a:miter lim="800000"/>
              <a:tailEnd type="arrow"/>
            </a:ln>
            <a:effectLst/>
          </p:spPr>
        </p:cxnSp>
      </p:grpSp>
      <p:sp>
        <p:nvSpPr>
          <p:cNvPr id="36" name="Title 1"/>
          <p:cNvSpPr>
            <a:spLocks noGrp="1"/>
          </p:cNvSpPr>
          <p:nvPr>
            <p:ph type="title"/>
          </p:nvPr>
        </p:nvSpPr>
        <p:spPr>
          <a:xfrm>
            <a:off x="457200" y="228865"/>
            <a:ext cx="8229600" cy="612411"/>
          </a:xfrm>
        </p:spPr>
        <p:txBody>
          <a:bodyPr>
            <a:noAutofit/>
          </a:bodyPr>
          <a:lstStyle/>
          <a:p>
            <a:r>
              <a:rPr lang="fa-IR" sz="3200" dirty="0">
                <a:effectLst/>
                <a:latin typeface="Calibri"/>
                <a:ea typeface="Calibri"/>
                <a:cs typeface="B Titr"/>
              </a:rPr>
              <a:t>الگوی پیشرفت فضای مجازی جمهوری اسلامی ایران</a:t>
            </a:r>
            <a:endParaRPr lang="en-US" sz="3200" dirty="0"/>
          </a:p>
        </p:txBody>
      </p:sp>
    </p:spTree>
    <p:extLst>
      <p:ext uri="{BB962C8B-B14F-4D97-AF65-F5344CB8AC3E}">
        <p14:creationId xmlns:p14="http://schemas.microsoft.com/office/powerpoint/2010/main" xmlns="" val="2843284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196"/>
            <a:ext cx="9144000" cy="3024336"/>
          </a:xfrm>
        </p:spPr>
        <p:txBody>
          <a:bodyPr>
            <a:normAutofit/>
          </a:bodyPr>
          <a:lstStyle/>
          <a:p>
            <a:pPr rtl="1">
              <a:lnSpc>
                <a:spcPts val="10000"/>
              </a:lnSpc>
            </a:pPr>
            <a:r>
              <a:rPr lang="fa-IR" sz="6000" dirty="0" smtClean="0">
                <a:solidFill>
                  <a:srgbClr val="FF9900"/>
                </a:solidFill>
                <a:latin typeface="IranNastaliq" pitchFamily="2" charset="0"/>
                <a:cs typeface="IranNastaliq" pitchFamily="2" charset="0"/>
              </a:rPr>
              <a:t>نقش فضای مجازی</a:t>
            </a:r>
            <a:br>
              <a:rPr lang="fa-IR" sz="6000" dirty="0" smtClean="0">
                <a:solidFill>
                  <a:srgbClr val="FF9900"/>
                </a:solidFill>
                <a:latin typeface="IranNastaliq" pitchFamily="2" charset="0"/>
                <a:cs typeface="IranNastaliq" pitchFamily="2" charset="0"/>
              </a:rPr>
            </a:br>
            <a:r>
              <a:rPr lang="fa-IR" sz="6000" dirty="0" smtClean="0">
                <a:solidFill>
                  <a:srgbClr val="FF9900"/>
                </a:solidFill>
                <a:latin typeface="IranNastaliq" pitchFamily="2" charset="0"/>
                <a:cs typeface="IranNastaliq" pitchFamily="2" charset="0"/>
              </a:rPr>
              <a:t>در ساخت تمدّن اسلامی</a:t>
            </a:r>
            <a:endParaRPr lang="en-US" sz="6000" dirty="0">
              <a:solidFill>
                <a:srgbClr val="FF9900"/>
              </a:solidFill>
              <a:latin typeface="IranNastaliq" pitchFamily="2" charset="0"/>
              <a:cs typeface="IranNastaliq" pitchFamily="2" charset="0"/>
            </a:endParaRPr>
          </a:p>
        </p:txBody>
      </p:sp>
      <p:sp>
        <p:nvSpPr>
          <p:cNvPr id="3" name="Subtitle 2"/>
          <p:cNvSpPr>
            <a:spLocks noGrp="1"/>
          </p:cNvSpPr>
          <p:nvPr>
            <p:ph type="subTitle" idx="1"/>
          </p:nvPr>
        </p:nvSpPr>
        <p:spPr>
          <a:xfrm>
            <a:off x="0" y="3073524"/>
            <a:ext cx="9144000" cy="2376264"/>
          </a:xfrm>
        </p:spPr>
        <p:txBody>
          <a:bodyPr>
            <a:normAutofit fontScale="85000" lnSpcReduction="20000"/>
          </a:bodyPr>
          <a:lstStyle/>
          <a:p>
            <a:pPr rtl="1">
              <a:lnSpc>
                <a:spcPct val="160000"/>
              </a:lnSpc>
              <a:spcBef>
                <a:spcPts val="0"/>
              </a:spcBef>
            </a:pPr>
            <a:r>
              <a:rPr lang="fa-IR" sz="4700" dirty="0" smtClean="0">
                <a:solidFill>
                  <a:srgbClr val="FFFF00"/>
                </a:solidFill>
                <a:latin typeface="IranNastaliq" pitchFamily="2" charset="0"/>
                <a:cs typeface="IranNastaliq" pitchFamily="2" charset="0"/>
              </a:rPr>
              <a:t>عبدالمجید ریاضی</a:t>
            </a:r>
          </a:p>
          <a:p>
            <a:pPr rtl="1">
              <a:lnSpc>
                <a:spcPct val="160000"/>
              </a:lnSpc>
              <a:spcBef>
                <a:spcPts val="0"/>
              </a:spcBef>
            </a:pPr>
            <a:r>
              <a:rPr lang="fa-IR" sz="4700" dirty="0" smtClean="0">
                <a:solidFill>
                  <a:srgbClr val="FFFF00"/>
                </a:solidFill>
                <a:latin typeface="IranNastaliq" pitchFamily="2" charset="0"/>
                <a:cs typeface="IranNastaliq" pitchFamily="2" charset="0"/>
              </a:rPr>
              <a:t>مشاور عالی مرکز ملی فضای مجازی</a:t>
            </a:r>
          </a:p>
          <a:p>
            <a:pPr rtl="1"/>
            <a:endParaRPr lang="fa-IR" sz="2000" dirty="0" smtClean="0"/>
          </a:p>
          <a:p>
            <a:pPr rtl="1"/>
            <a:r>
              <a:rPr lang="fa-IR" sz="2400" dirty="0" smtClean="0"/>
              <a:t>شهریور 1395 اصفهان</a:t>
            </a:r>
            <a:endParaRPr lang="en-US" sz="2400" dirty="0"/>
          </a:p>
        </p:txBody>
      </p:sp>
    </p:spTree>
    <p:extLst>
      <p:ext uri="{BB962C8B-B14F-4D97-AF65-F5344CB8AC3E}">
        <p14:creationId xmlns:p14="http://schemas.microsoft.com/office/powerpoint/2010/main" xmlns="" val="1061806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حوزه‌ی اعتلاء</a:t>
            </a:r>
            <a:endParaRPr lang="en-US" dirty="0"/>
          </a:p>
        </p:txBody>
      </p:sp>
      <p:sp>
        <p:nvSpPr>
          <p:cNvPr id="3" name="Content Placeholder 2"/>
          <p:cNvSpPr>
            <a:spLocks noGrp="1"/>
          </p:cNvSpPr>
          <p:nvPr>
            <p:ph idx="1"/>
          </p:nvPr>
        </p:nvSpPr>
        <p:spPr/>
        <p:txBody>
          <a:bodyPr>
            <a:normAutofit/>
          </a:bodyPr>
          <a:lstStyle/>
          <a:p>
            <a:pPr algn="r" rtl="1"/>
            <a:r>
              <a:rPr lang="fa-IR" dirty="0">
                <a:latin typeface="Calibri"/>
                <a:ea typeface="Calibri"/>
                <a:cs typeface="B Nazanin"/>
              </a:rPr>
              <a:t>در نقشه جامع علمی کشور، فناوری‌ها و علوم مرتبط با فضای مجازی عمدتاً جزء الویت "الف" و یا "ب" قرار دارند</a:t>
            </a:r>
            <a:r>
              <a:rPr lang="fa-IR" dirty="0" smtClean="0">
                <a:latin typeface="Calibri"/>
                <a:ea typeface="Calibri"/>
                <a:cs typeface="B Nazanin"/>
              </a:rPr>
              <a:t>.</a:t>
            </a:r>
          </a:p>
          <a:p>
            <a:pPr lvl="1" algn="r" rtl="1"/>
            <a:r>
              <a:rPr lang="fa-IR" dirty="0">
                <a:solidFill>
                  <a:srgbClr val="FF0000"/>
                </a:solidFill>
                <a:latin typeface="Calibri"/>
                <a:ea typeface="Calibri"/>
                <a:cs typeface="B Nazanin"/>
              </a:rPr>
              <a:t>رمزنگاری و کدگذاری </a:t>
            </a:r>
            <a:r>
              <a:rPr lang="fa-IR" dirty="0">
                <a:latin typeface="Calibri"/>
                <a:ea typeface="Calibri"/>
                <a:cs typeface="B Nazanin"/>
              </a:rPr>
              <a:t>در حوزه‌ی علوم پایه و </a:t>
            </a:r>
            <a:r>
              <a:rPr lang="fa-IR" dirty="0" smtClean="0">
                <a:latin typeface="Calibri"/>
                <a:ea typeface="Calibri"/>
                <a:cs typeface="B Nazanin"/>
              </a:rPr>
              <a:t>کاربردی</a:t>
            </a:r>
          </a:p>
          <a:p>
            <a:pPr lvl="1" algn="r" rtl="1"/>
            <a:r>
              <a:rPr lang="fa-IR" dirty="0" smtClean="0">
                <a:solidFill>
                  <a:srgbClr val="FF0000"/>
                </a:solidFill>
                <a:latin typeface="Calibri"/>
                <a:ea typeface="Calibri"/>
                <a:cs typeface="B Nazanin"/>
              </a:rPr>
              <a:t>رسانه‌های </a:t>
            </a:r>
            <a:r>
              <a:rPr lang="fa-IR" dirty="0">
                <a:solidFill>
                  <a:srgbClr val="FF0000"/>
                </a:solidFill>
                <a:latin typeface="Calibri"/>
                <a:ea typeface="Calibri"/>
                <a:cs typeface="B Nazanin"/>
              </a:rPr>
              <a:t>مجازی</a:t>
            </a:r>
            <a:r>
              <a:rPr lang="fa-IR" dirty="0">
                <a:latin typeface="Calibri"/>
                <a:ea typeface="Calibri"/>
                <a:cs typeface="B Nazanin"/>
              </a:rPr>
              <a:t> با تأکید بر </a:t>
            </a:r>
            <a:r>
              <a:rPr lang="fa-IR" dirty="0">
                <a:solidFill>
                  <a:srgbClr val="FF0000"/>
                </a:solidFill>
                <a:latin typeface="Calibri"/>
                <a:ea typeface="Calibri"/>
                <a:cs typeface="B Nazanin"/>
              </a:rPr>
              <a:t>انیمیشن و بازی­های کامپیوتری </a:t>
            </a:r>
            <a:r>
              <a:rPr lang="fa-IR" dirty="0">
                <a:latin typeface="Calibri"/>
                <a:ea typeface="Calibri"/>
                <a:cs typeface="B Nazanin"/>
              </a:rPr>
              <a:t>در حوزه هنر </a:t>
            </a:r>
            <a:endParaRPr lang="fa-IR" dirty="0" smtClean="0">
              <a:latin typeface="Calibri"/>
              <a:ea typeface="Calibri"/>
              <a:cs typeface="B Nazanin"/>
            </a:endParaRPr>
          </a:p>
          <a:p>
            <a:pPr lvl="1" algn="r" rtl="1"/>
            <a:r>
              <a:rPr lang="fa-IR" dirty="0" smtClean="0">
                <a:solidFill>
                  <a:srgbClr val="FF0000"/>
                </a:solidFill>
                <a:latin typeface="Calibri"/>
                <a:ea typeface="Calibri"/>
                <a:cs typeface="B Nazanin"/>
              </a:rPr>
              <a:t>توماسیون </a:t>
            </a:r>
            <a:r>
              <a:rPr lang="fa-IR" dirty="0">
                <a:solidFill>
                  <a:srgbClr val="FF0000"/>
                </a:solidFill>
                <a:latin typeface="Calibri"/>
                <a:ea typeface="Calibri"/>
                <a:cs typeface="B Nazanin"/>
              </a:rPr>
              <a:t>و روباتیک </a:t>
            </a:r>
            <a:r>
              <a:rPr lang="fa-IR" dirty="0">
                <a:latin typeface="Calibri"/>
                <a:ea typeface="Calibri"/>
                <a:cs typeface="B Nazanin"/>
              </a:rPr>
              <a:t>در حوزه‌ی فناوری‌ها </a:t>
            </a:r>
            <a:endParaRPr lang="fa-IR" dirty="0" smtClean="0">
              <a:latin typeface="Calibri"/>
              <a:ea typeface="Calibri"/>
              <a:cs typeface="B Nazanin"/>
            </a:endParaRPr>
          </a:p>
          <a:p>
            <a:pPr lvl="1" algn="r" rtl="1"/>
            <a:r>
              <a:rPr lang="fa-IR" dirty="0" smtClean="0">
                <a:solidFill>
                  <a:srgbClr val="FF0000"/>
                </a:solidFill>
                <a:latin typeface="Calibri"/>
                <a:ea typeface="Calibri"/>
                <a:cs typeface="B Nazanin"/>
              </a:rPr>
              <a:t>بیو </a:t>
            </a:r>
            <a:r>
              <a:rPr lang="fa-IR" dirty="0">
                <a:solidFill>
                  <a:srgbClr val="FF0000"/>
                </a:solidFill>
                <a:latin typeface="Calibri"/>
                <a:ea typeface="Calibri"/>
                <a:cs typeface="B Nazanin"/>
              </a:rPr>
              <a:t>انفورماتیک</a:t>
            </a:r>
            <a:r>
              <a:rPr lang="fa-IR" dirty="0">
                <a:latin typeface="Calibri"/>
                <a:ea typeface="Calibri"/>
                <a:cs typeface="B Nazanin"/>
              </a:rPr>
              <a:t>، </a:t>
            </a:r>
            <a:r>
              <a:rPr lang="fa-IR" dirty="0">
                <a:solidFill>
                  <a:srgbClr val="FF0000"/>
                </a:solidFill>
                <a:latin typeface="Calibri"/>
                <a:ea typeface="Calibri"/>
                <a:cs typeface="B Nazanin"/>
              </a:rPr>
              <a:t>محاسبات و پردازش اطلاعات </a:t>
            </a:r>
            <a:r>
              <a:rPr lang="fa-IR" dirty="0" smtClean="0">
                <a:solidFill>
                  <a:srgbClr val="FF0000"/>
                </a:solidFill>
                <a:latin typeface="Calibri"/>
                <a:ea typeface="Calibri"/>
                <a:cs typeface="B Nazanin"/>
              </a:rPr>
              <a:t>کوانتومی</a:t>
            </a:r>
          </a:p>
          <a:p>
            <a:pPr lvl="1" algn="r" rtl="1"/>
            <a:r>
              <a:rPr lang="fa-IR" dirty="0" smtClean="0">
                <a:solidFill>
                  <a:srgbClr val="FF0000"/>
                </a:solidFill>
                <a:latin typeface="Calibri"/>
                <a:ea typeface="Calibri"/>
                <a:cs typeface="B Nazanin"/>
              </a:rPr>
              <a:t>محاسبات </a:t>
            </a:r>
            <a:r>
              <a:rPr lang="fa-IR" dirty="0">
                <a:solidFill>
                  <a:srgbClr val="FF0000"/>
                </a:solidFill>
                <a:latin typeface="Calibri"/>
                <a:ea typeface="Calibri"/>
                <a:cs typeface="B Nazanin"/>
              </a:rPr>
              <a:t>نرم و سیستم‌های فازی </a:t>
            </a:r>
            <a:r>
              <a:rPr lang="fa-IR" dirty="0">
                <a:latin typeface="Calibri"/>
                <a:ea typeface="Calibri"/>
                <a:cs typeface="B Nazanin"/>
              </a:rPr>
              <a:t>در حوزه‌ی علوم پایه و </a:t>
            </a:r>
            <a:r>
              <a:rPr lang="fa-IR" dirty="0" smtClean="0">
                <a:latin typeface="Calibri"/>
                <a:ea typeface="Calibri"/>
                <a:cs typeface="B Nazanin"/>
              </a:rPr>
              <a:t>کاربردی</a:t>
            </a:r>
          </a:p>
          <a:p>
            <a:pPr lvl="1" algn="r" rtl="1"/>
            <a:r>
              <a:rPr lang="fa-IR" dirty="0" smtClean="0">
                <a:solidFill>
                  <a:srgbClr val="FF0000"/>
                </a:solidFill>
                <a:latin typeface="Calibri"/>
                <a:ea typeface="Calibri"/>
                <a:cs typeface="B Nazanin"/>
              </a:rPr>
              <a:t>مديريت </a:t>
            </a:r>
            <a:r>
              <a:rPr lang="fa-IR" dirty="0">
                <a:solidFill>
                  <a:srgbClr val="FF0000"/>
                </a:solidFill>
                <a:latin typeface="Calibri"/>
                <a:ea typeface="Calibri"/>
                <a:cs typeface="B Nazanin"/>
              </a:rPr>
              <a:t>اطلاعات و دانش سلامت </a:t>
            </a:r>
            <a:r>
              <a:rPr lang="fa-IR" dirty="0">
                <a:latin typeface="Calibri"/>
                <a:ea typeface="Calibri"/>
                <a:cs typeface="B Nazanin"/>
              </a:rPr>
              <a:t>در حوزه علوم انسانی و معارف </a:t>
            </a:r>
            <a:r>
              <a:rPr lang="fa-IR" dirty="0" smtClean="0">
                <a:latin typeface="Calibri"/>
                <a:ea typeface="Calibri"/>
                <a:cs typeface="B Nazanin"/>
              </a:rPr>
              <a:t>اسلامی</a:t>
            </a:r>
            <a:endParaRPr lang="en-US" dirty="0"/>
          </a:p>
        </p:txBody>
      </p:sp>
    </p:spTree>
    <p:extLst>
      <p:ext uri="{BB962C8B-B14F-4D97-AF65-F5344CB8AC3E}">
        <p14:creationId xmlns:p14="http://schemas.microsoft.com/office/powerpoint/2010/main" xmlns="" val="3473512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1196"/>
            <a:ext cx="8784976" cy="5472608"/>
          </a:xfrm>
        </p:spPr>
        <p:txBody>
          <a:bodyPr>
            <a:normAutofit/>
          </a:bodyPr>
          <a:lstStyle/>
          <a:p>
            <a:pPr marL="342900" lvl="0" indent="-342900" algn="just" rtl="1">
              <a:lnSpc>
                <a:spcPct val="107000"/>
              </a:lnSpc>
              <a:spcAft>
                <a:spcPts val="0"/>
              </a:spcAft>
              <a:buSzPts val="1600"/>
              <a:buFont typeface="Symbol"/>
              <a:buChar char=""/>
            </a:pPr>
            <a:r>
              <a:rPr lang="fa-IR" sz="1900" dirty="0">
                <a:latin typeface="Calibri"/>
                <a:ea typeface="Calibri"/>
                <a:cs typeface="B Nazanin"/>
              </a:rPr>
              <a:t>به حداقل رساندن اتکاء کشور به کشورهای دیگر </a:t>
            </a:r>
            <a:endParaRPr lang="en-US" sz="1900" dirty="0">
              <a:latin typeface="Calibri"/>
              <a:ea typeface="Calibri"/>
              <a:cs typeface="Arial"/>
            </a:endParaRPr>
          </a:p>
          <a:p>
            <a:pPr marL="342900" lvl="0" indent="-342900" algn="just" rtl="1">
              <a:lnSpc>
                <a:spcPct val="107000"/>
              </a:lnSpc>
              <a:spcAft>
                <a:spcPts val="0"/>
              </a:spcAft>
              <a:buSzPts val="1600"/>
              <a:buFont typeface="Symbol"/>
              <a:buChar char=""/>
            </a:pPr>
            <a:r>
              <a:rPr lang="fa-IR" sz="1900" dirty="0">
                <a:latin typeface="Calibri"/>
                <a:ea typeface="Calibri"/>
                <a:cs typeface="B Nazanin"/>
              </a:rPr>
              <a:t>کاهش مراجعه کاربران ایرانی به اینترنت </a:t>
            </a:r>
            <a:r>
              <a:rPr lang="fa-IR" sz="1900" dirty="0" smtClean="0">
                <a:latin typeface="Calibri"/>
                <a:ea typeface="Calibri"/>
                <a:cs typeface="B Nazanin"/>
              </a:rPr>
              <a:t>جهانی. </a:t>
            </a:r>
            <a:endParaRPr lang="en-US" sz="1900" dirty="0">
              <a:latin typeface="Calibri"/>
              <a:ea typeface="Calibri"/>
              <a:cs typeface="Arial"/>
            </a:endParaRPr>
          </a:p>
          <a:p>
            <a:pPr marL="342900" lvl="0" indent="-342900" algn="just" rtl="1">
              <a:lnSpc>
                <a:spcPct val="107000"/>
              </a:lnSpc>
              <a:spcAft>
                <a:spcPts val="0"/>
              </a:spcAft>
              <a:buSzPts val="1600"/>
              <a:buFont typeface="Symbol"/>
              <a:buChar char=""/>
            </a:pPr>
            <a:r>
              <a:rPr lang="fa-IR" sz="1900" dirty="0">
                <a:latin typeface="Calibri"/>
                <a:ea typeface="Calibri"/>
                <a:cs typeface="B Nazanin"/>
              </a:rPr>
              <a:t>مقدم داشتن محتوا نسبت به زیرساخت‌ها، قالب‌ها و خدمات </a:t>
            </a:r>
            <a:r>
              <a:rPr lang="fa-IR" sz="1900" dirty="0" smtClean="0">
                <a:latin typeface="Calibri"/>
                <a:ea typeface="Calibri"/>
                <a:cs typeface="B Nazanin"/>
              </a:rPr>
              <a:t>اینترنتی</a:t>
            </a:r>
            <a:endParaRPr lang="en-US" sz="1900" dirty="0">
              <a:latin typeface="Calibri"/>
              <a:ea typeface="Calibri"/>
              <a:cs typeface="Arial"/>
            </a:endParaRPr>
          </a:p>
          <a:p>
            <a:pPr marL="342900" lvl="0" indent="-342900" algn="just" rtl="1">
              <a:lnSpc>
                <a:spcPct val="107000"/>
              </a:lnSpc>
              <a:spcAft>
                <a:spcPts val="0"/>
              </a:spcAft>
              <a:buSzPts val="1600"/>
              <a:buFont typeface="Symbol"/>
              <a:buChar char=""/>
            </a:pPr>
            <a:r>
              <a:rPr lang="fa-IR" sz="1900" dirty="0">
                <a:latin typeface="Calibri"/>
                <a:ea typeface="Calibri"/>
                <a:cs typeface="B Nazanin"/>
              </a:rPr>
              <a:t>حضور خلاقانه جمهوری اسلامی در فضای </a:t>
            </a:r>
            <a:r>
              <a:rPr lang="fa-IR" sz="1900" dirty="0" smtClean="0">
                <a:latin typeface="Calibri"/>
                <a:ea typeface="Calibri"/>
                <a:cs typeface="B Nazanin"/>
              </a:rPr>
              <a:t>مجازی. </a:t>
            </a:r>
            <a:endParaRPr lang="en-US" sz="1900" dirty="0">
              <a:latin typeface="Calibri"/>
              <a:ea typeface="Calibri"/>
              <a:cs typeface="Arial"/>
            </a:endParaRPr>
          </a:p>
          <a:p>
            <a:pPr marL="342900" lvl="0" indent="-342900" algn="just" rtl="1">
              <a:lnSpc>
                <a:spcPct val="107000"/>
              </a:lnSpc>
              <a:spcAft>
                <a:spcPts val="0"/>
              </a:spcAft>
              <a:buSzPts val="1600"/>
              <a:buFont typeface="Symbol"/>
              <a:buChar char=""/>
            </a:pPr>
            <a:r>
              <a:rPr lang="fa-IR" sz="1900" dirty="0">
                <a:latin typeface="Calibri"/>
                <a:ea typeface="Calibri"/>
                <a:cs typeface="B Nazanin"/>
              </a:rPr>
              <a:t>در نظر گرفتن شرایط جنگ فرهنگی و به تبع آن، حاکم کردن روحیه جهادی </a:t>
            </a:r>
            <a:endParaRPr lang="en-US" sz="1900" dirty="0">
              <a:latin typeface="Calibri"/>
              <a:ea typeface="Calibri"/>
              <a:cs typeface="Arial"/>
            </a:endParaRPr>
          </a:p>
          <a:p>
            <a:pPr marL="342900" lvl="0" indent="-342900" algn="just" rtl="1">
              <a:lnSpc>
                <a:spcPct val="107000"/>
              </a:lnSpc>
              <a:spcAft>
                <a:spcPts val="0"/>
              </a:spcAft>
              <a:buSzPts val="1600"/>
              <a:buFont typeface="Symbol"/>
              <a:buChar char=""/>
            </a:pPr>
            <a:r>
              <a:rPr lang="fa-IR" sz="1900" dirty="0">
                <a:latin typeface="Calibri"/>
                <a:ea typeface="Calibri"/>
                <a:cs typeface="B Nazanin"/>
              </a:rPr>
              <a:t>استفاده حداکثری از فضای مجازی به منظور ارتباط و همکاری وسیع و هدفمند با </a:t>
            </a:r>
            <a:r>
              <a:rPr lang="fa-IR" sz="1900" dirty="0" smtClean="0">
                <a:latin typeface="Calibri"/>
                <a:ea typeface="Calibri"/>
                <a:cs typeface="B Nazanin"/>
              </a:rPr>
              <a:t>ملت‌ها. </a:t>
            </a:r>
            <a:endParaRPr lang="en-US" sz="1900" dirty="0">
              <a:latin typeface="Calibri"/>
              <a:ea typeface="Calibri"/>
              <a:cs typeface="Arial"/>
            </a:endParaRPr>
          </a:p>
          <a:p>
            <a:pPr marL="342900" lvl="0" indent="-342900" algn="just" rtl="1">
              <a:lnSpc>
                <a:spcPct val="107000"/>
              </a:lnSpc>
              <a:spcAft>
                <a:spcPts val="0"/>
              </a:spcAft>
              <a:buSzPts val="1600"/>
              <a:buFont typeface="Symbol"/>
              <a:buChar char=""/>
            </a:pPr>
            <a:r>
              <a:rPr lang="fa-IR" sz="1900" dirty="0" smtClean="0">
                <a:latin typeface="Calibri"/>
                <a:ea typeface="Calibri"/>
                <a:cs typeface="B Nazanin"/>
              </a:rPr>
              <a:t>تثبیت </a:t>
            </a:r>
            <a:r>
              <a:rPr lang="fa-IR" sz="1900" dirty="0">
                <a:latin typeface="Calibri"/>
                <a:ea typeface="Calibri"/>
                <a:cs typeface="B Nazanin"/>
              </a:rPr>
              <a:t>و تقویت جایگاه مرکز ملی فضای مجازی </a:t>
            </a:r>
            <a:r>
              <a:rPr lang="fa-IR" sz="1900" dirty="0" smtClean="0">
                <a:latin typeface="Calibri"/>
                <a:ea typeface="Calibri"/>
                <a:cs typeface="B Nazanin"/>
              </a:rPr>
              <a:t>با </a:t>
            </a:r>
            <a:r>
              <a:rPr lang="fa-IR" sz="1900" dirty="0">
                <a:latin typeface="Calibri"/>
                <a:ea typeface="Calibri"/>
                <a:cs typeface="B Nazanin"/>
              </a:rPr>
              <a:t>وظایف: رصد وضعیت جاری فضای مجازی و پیش بینی و آینده نگری تحولات در این فضا در سطح ملی و بین‌المللی، ایجاد هماهنگی و هم افزایی میان وزارتخانه‌ها، سازمان‌ها و نهادهای مختلف ذی‌ربط در ابعاد علمی، فنی، بازرگانی، اقتصادی، بازرگانی، حقوقی، انتظامی، امنیتی و دفاعی مرتبط با فضای مجازی و نظارت مستمر بر عملکرد دستگاه‌ها و بخش‌های </a:t>
            </a:r>
            <a:r>
              <a:rPr lang="fa-IR" sz="1900" dirty="0" smtClean="0">
                <a:latin typeface="Calibri"/>
                <a:ea typeface="Calibri"/>
                <a:cs typeface="B Nazanin"/>
              </a:rPr>
              <a:t>ذیربط</a:t>
            </a:r>
            <a:r>
              <a:rPr lang="fa-IR" sz="1900" dirty="0" smtClean="0">
                <a:latin typeface="Calibri"/>
                <a:ea typeface="Calibri"/>
                <a:cs typeface="B Nazanin"/>
              </a:rPr>
              <a:t>.</a:t>
            </a:r>
            <a:endParaRPr lang="en-US" sz="1900" dirty="0">
              <a:latin typeface="Calibri"/>
              <a:ea typeface="Calibri"/>
              <a:cs typeface="Arial"/>
            </a:endParaRPr>
          </a:p>
          <a:p>
            <a:pPr marL="342900" lvl="0" indent="-342900" algn="just" rtl="1">
              <a:lnSpc>
                <a:spcPct val="107000"/>
              </a:lnSpc>
              <a:spcAft>
                <a:spcPts val="0"/>
              </a:spcAft>
              <a:buSzPts val="1600"/>
              <a:buFont typeface="Symbol"/>
              <a:buChar char=""/>
            </a:pPr>
            <a:r>
              <a:rPr lang="fa-IR" sz="1900" dirty="0">
                <a:latin typeface="Calibri"/>
                <a:ea typeface="Calibri"/>
                <a:cs typeface="B Nazanin"/>
              </a:rPr>
              <a:t>تسریع در راه اندازی شبکه ملی </a:t>
            </a:r>
            <a:r>
              <a:rPr lang="fa-IR" sz="1900" dirty="0" smtClean="0">
                <a:latin typeface="Calibri"/>
                <a:ea typeface="Calibri"/>
                <a:cs typeface="B Nazanin"/>
              </a:rPr>
              <a:t>اطلاعات. </a:t>
            </a:r>
            <a:endParaRPr lang="en-US" sz="1900" dirty="0">
              <a:latin typeface="Calibri"/>
              <a:ea typeface="Calibri"/>
              <a:cs typeface="Arial"/>
            </a:endParaRPr>
          </a:p>
          <a:p>
            <a:pPr marL="342900" lvl="0" indent="-342900" algn="just" rtl="1">
              <a:lnSpc>
                <a:spcPct val="107000"/>
              </a:lnSpc>
              <a:spcAft>
                <a:spcPts val="0"/>
              </a:spcAft>
              <a:buSzPts val="1600"/>
              <a:buFont typeface="Symbol"/>
              <a:buChar char=""/>
            </a:pPr>
            <a:r>
              <a:rPr lang="fa-IR" sz="1900" dirty="0">
                <a:latin typeface="Calibri"/>
                <a:ea typeface="Calibri"/>
                <a:cs typeface="B Nazanin"/>
              </a:rPr>
              <a:t>اهتمام ویژه به سالم سازی و حفظ امنیت همه جانبه فضای مجازی کشور و نیز حریم خصوصی آحاد جامعه و مقابله مؤثر با نفوذ و دست اندازی بیگانگان در این عرصه. </a:t>
            </a:r>
            <a:endParaRPr lang="en-US" sz="1900" dirty="0">
              <a:latin typeface="Calibri"/>
              <a:ea typeface="Calibri"/>
              <a:cs typeface="Arial"/>
            </a:endParaRPr>
          </a:p>
          <a:p>
            <a:pPr marL="342900" lvl="0" indent="-342900" algn="just" rtl="1">
              <a:lnSpc>
                <a:spcPct val="107000"/>
              </a:lnSpc>
              <a:spcAft>
                <a:spcPts val="0"/>
              </a:spcAft>
              <a:buSzPts val="1600"/>
              <a:buFont typeface="Symbol"/>
              <a:buChar char=""/>
            </a:pPr>
            <a:r>
              <a:rPr lang="fa-IR" sz="1900" dirty="0">
                <a:latin typeface="Calibri"/>
                <a:ea typeface="Calibri"/>
                <a:cs typeface="B Nazanin"/>
              </a:rPr>
              <a:t>توسعه محتوا و خدمات کارآمد و رقابتی منطبق بر ارزش‌ها و فرهنگ اسلامی ـ ایرانی در تمامی قلمروهای مورد نیاز جامعه و جلب مشارکت مردمی و بکارگیری ظرفیت‌های بخش خصوصی در این زمینه. </a:t>
            </a:r>
            <a:endParaRPr lang="en-US" sz="1900" dirty="0">
              <a:latin typeface="Calibri"/>
              <a:ea typeface="Calibri"/>
              <a:cs typeface="Arial"/>
            </a:endParaRPr>
          </a:p>
        </p:txBody>
      </p:sp>
    </p:spTree>
    <p:extLst>
      <p:ext uri="{BB962C8B-B14F-4D97-AF65-F5344CB8AC3E}">
        <p14:creationId xmlns:p14="http://schemas.microsoft.com/office/powerpoint/2010/main" xmlns="" val="804919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88"/>
            <a:ext cx="8229600" cy="1132177"/>
          </a:xfrm>
        </p:spPr>
        <p:txBody>
          <a:bodyPr>
            <a:normAutofit fontScale="90000"/>
          </a:bodyPr>
          <a:lstStyle/>
          <a:p>
            <a:r>
              <a:rPr lang="fa-IR" dirty="0">
                <a:latin typeface="Calibri"/>
                <a:ea typeface="Calibri"/>
                <a:cs typeface="B Nazanin"/>
              </a:rPr>
              <a:t>حوزه‌ی اقتدار:</a:t>
            </a:r>
            <a:r>
              <a:rPr lang="en-US" sz="3200" dirty="0">
                <a:latin typeface="Calibri"/>
                <a:ea typeface="Calibri"/>
                <a:cs typeface="Arial"/>
              </a:rPr>
              <a:t/>
            </a:r>
            <a:br>
              <a:rPr lang="en-US" sz="3200" dirty="0">
                <a:latin typeface="Calibri"/>
                <a:ea typeface="Calibri"/>
                <a:cs typeface="Arial"/>
              </a:rPr>
            </a:br>
            <a:endParaRPr lang="en-US" dirty="0"/>
          </a:p>
        </p:txBody>
      </p:sp>
      <p:sp>
        <p:nvSpPr>
          <p:cNvPr id="3" name="Content Placeholder 2"/>
          <p:cNvSpPr>
            <a:spLocks noGrp="1"/>
          </p:cNvSpPr>
          <p:nvPr>
            <p:ph idx="1"/>
          </p:nvPr>
        </p:nvSpPr>
        <p:spPr>
          <a:xfrm>
            <a:off x="107504" y="661392"/>
            <a:ext cx="8928992" cy="4932412"/>
          </a:xfrm>
        </p:spPr>
        <p:txBody>
          <a:bodyPr>
            <a:noAutofit/>
          </a:bodyPr>
          <a:lstStyle/>
          <a:p>
            <a:pPr marL="342900" lvl="0" indent="-342900" algn="just" rtl="1">
              <a:lnSpc>
                <a:spcPct val="107000"/>
              </a:lnSpc>
              <a:spcAft>
                <a:spcPts val="0"/>
              </a:spcAft>
              <a:buSzPts val="1600"/>
              <a:buFont typeface="Symbol"/>
              <a:buChar char=""/>
            </a:pPr>
            <a:r>
              <a:rPr lang="fa-IR" sz="2400" dirty="0" smtClean="0">
                <a:latin typeface="Calibri"/>
                <a:ea typeface="Calibri"/>
                <a:cs typeface="B Nazanin"/>
              </a:rPr>
              <a:t>مواجهه </a:t>
            </a:r>
            <a:r>
              <a:rPr lang="fa-IR" sz="2400" dirty="0">
                <a:latin typeface="Calibri"/>
                <a:ea typeface="Calibri"/>
                <a:cs typeface="B Nazanin"/>
              </a:rPr>
              <a:t>فعال و مبتکرانه با فضای مجازی در سطح ملی و جهانی و توسعه آن به میزان آمادگی قطعی نظام (از حیث فنی و محتوایی) برای استفاده از فرصت‌ها و مقابله با تهدیدات آن. </a:t>
            </a:r>
            <a:endParaRPr lang="en-US" sz="2400" dirty="0">
              <a:latin typeface="Calibri"/>
              <a:ea typeface="Calibri"/>
              <a:cs typeface="Arial"/>
            </a:endParaRPr>
          </a:p>
          <a:p>
            <a:pPr marL="342900" lvl="0" indent="-342900" algn="just" rtl="1">
              <a:lnSpc>
                <a:spcPct val="107000"/>
              </a:lnSpc>
              <a:spcAft>
                <a:spcPts val="0"/>
              </a:spcAft>
              <a:buSzPts val="1600"/>
              <a:buFont typeface="Symbol"/>
              <a:buChar char=""/>
            </a:pPr>
            <a:r>
              <a:rPr lang="fa-IR" sz="2400" dirty="0">
                <a:latin typeface="Calibri"/>
                <a:ea typeface="Calibri"/>
                <a:cs typeface="B Nazanin"/>
              </a:rPr>
              <a:t>آموزش عمومی و فرهنگ سازی در جهت بالا بردن سواد اینترنتی در کشور، هوشیار سازی مردم در باره مخاطرات فضای مجازی و انگیزه دادن به مردم برای مقابله با آن مخاطرات، در زندگی فردی و اجتماعی. </a:t>
            </a:r>
            <a:endParaRPr lang="en-US" sz="2400" dirty="0">
              <a:latin typeface="Calibri"/>
              <a:ea typeface="Calibri"/>
              <a:cs typeface="Arial"/>
            </a:endParaRPr>
          </a:p>
          <a:p>
            <a:pPr marL="342900" lvl="0" indent="-342900" algn="just" rtl="1">
              <a:lnSpc>
                <a:spcPct val="107000"/>
              </a:lnSpc>
              <a:spcAft>
                <a:spcPts val="0"/>
              </a:spcAft>
              <a:buSzPts val="1600"/>
              <a:buFont typeface="Symbol"/>
              <a:buChar char=""/>
            </a:pPr>
            <a:r>
              <a:rPr lang="fa-IR" sz="2400" dirty="0">
                <a:latin typeface="Calibri"/>
                <a:ea typeface="Calibri"/>
                <a:cs typeface="B Nazanin"/>
              </a:rPr>
              <a:t>استفاده حداکثری از نیروها و تشکل‌های مردمی حزب‌اللهی برای استفاده از فرصت‌ها در یک فضای رقابتی و مقابله با تهدیدات. </a:t>
            </a:r>
            <a:endParaRPr lang="en-US" sz="2400" dirty="0">
              <a:latin typeface="Calibri"/>
              <a:ea typeface="Calibri"/>
              <a:cs typeface="Arial"/>
            </a:endParaRPr>
          </a:p>
          <a:p>
            <a:pPr marL="342900" lvl="0" indent="-342900" algn="just" rtl="1">
              <a:lnSpc>
                <a:spcPct val="107000"/>
              </a:lnSpc>
              <a:spcAft>
                <a:spcPts val="0"/>
              </a:spcAft>
              <a:buSzPts val="1600"/>
              <a:buFont typeface="Symbol"/>
              <a:buChar char=""/>
            </a:pPr>
            <a:r>
              <a:rPr lang="fa-IR" sz="2400" dirty="0">
                <a:latin typeface="Calibri"/>
                <a:ea typeface="Calibri"/>
                <a:cs typeface="B Nazanin"/>
              </a:rPr>
              <a:t>مسلط ساختن کامل بر دروازه‌های ورودی و خروجی فضای مجازی و پیشگیری و مقابله با ورود تجهیزات دریافت ماهواره‌ای اینترنت</a:t>
            </a:r>
            <a:r>
              <a:rPr lang="fa-IR" sz="2400" b="1" dirty="0">
                <a:latin typeface="Calibri"/>
                <a:ea typeface="Calibri"/>
                <a:cs typeface="B Nazanin"/>
              </a:rPr>
              <a:t> </a:t>
            </a:r>
            <a:r>
              <a:rPr lang="fa-IR" sz="2400" dirty="0">
                <a:latin typeface="Calibri"/>
                <a:ea typeface="Calibri"/>
                <a:cs typeface="B Nazanin"/>
              </a:rPr>
              <a:t>جهانی در کشور. </a:t>
            </a:r>
            <a:endParaRPr lang="en-US" sz="2400" dirty="0">
              <a:latin typeface="Calibri"/>
              <a:ea typeface="Calibri"/>
              <a:cs typeface="Arial"/>
            </a:endParaRPr>
          </a:p>
          <a:p>
            <a:pPr marL="342900" lvl="0" indent="-342900" algn="just" rtl="1">
              <a:lnSpc>
                <a:spcPct val="107000"/>
              </a:lnSpc>
              <a:spcAft>
                <a:spcPts val="0"/>
              </a:spcAft>
              <a:buSzPts val="1600"/>
              <a:buFont typeface="Symbol"/>
              <a:buChar char=""/>
            </a:pPr>
            <a:r>
              <a:rPr lang="fa-IR" sz="2400" dirty="0" smtClean="0">
                <a:latin typeface="Calibri"/>
                <a:ea typeface="Calibri"/>
                <a:cs typeface="B Nazanin"/>
              </a:rPr>
              <a:t>تدوین </a:t>
            </a:r>
            <a:r>
              <a:rPr lang="fa-IR" sz="2400" dirty="0">
                <a:latin typeface="Calibri"/>
                <a:ea typeface="Calibri"/>
                <a:cs typeface="B Nazanin"/>
              </a:rPr>
              <a:t>نظام‌های امنیتی، حقوقی، قضایی و انتظامی مورد نیاز در فضای مجازی. </a:t>
            </a:r>
            <a:endParaRPr lang="en-US" sz="2400" dirty="0">
              <a:latin typeface="Calibri"/>
              <a:ea typeface="Calibri"/>
              <a:cs typeface="Arial"/>
            </a:endParaRPr>
          </a:p>
        </p:txBody>
      </p:sp>
    </p:spTree>
    <p:extLst>
      <p:ext uri="{BB962C8B-B14F-4D97-AF65-F5344CB8AC3E}">
        <p14:creationId xmlns:p14="http://schemas.microsoft.com/office/powerpoint/2010/main" xmlns="" val="14570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88"/>
            <a:ext cx="8229600" cy="1132177"/>
          </a:xfrm>
        </p:spPr>
        <p:txBody>
          <a:bodyPr>
            <a:normAutofit fontScale="90000"/>
          </a:bodyPr>
          <a:lstStyle/>
          <a:p>
            <a:r>
              <a:rPr lang="fa-IR" dirty="0">
                <a:latin typeface="Calibri"/>
                <a:ea typeface="Calibri"/>
                <a:cs typeface="B Nazanin"/>
              </a:rPr>
              <a:t>حوزه‌ی اقتدار:</a:t>
            </a:r>
            <a:r>
              <a:rPr lang="en-US" sz="3200" dirty="0">
                <a:latin typeface="Calibri"/>
                <a:ea typeface="Calibri"/>
                <a:cs typeface="Arial"/>
              </a:rPr>
              <a:t/>
            </a:r>
            <a:br>
              <a:rPr lang="en-US" sz="3200" dirty="0">
                <a:latin typeface="Calibri"/>
                <a:ea typeface="Calibri"/>
                <a:cs typeface="Arial"/>
              </a:rPr>
            </a:br>
            <a:endParaRPr lang="en-US" dirty="0"/>
          </a:p>
        </p:txBody>
      </p:sp>
      <p:sp>
        <p:nvSpPr>
          <p:cNvPr id="3" name="Content Placeholder 2"/>
          <p:cNvSpPr>
            <a:spLocks noGrp="1"/>
          </p:cNvSpPr>
          <p:nvPr>
            <p:ph idx="1"/>
          </p:nvPr>
        </p:nvSpPr>
        <p:spPr>
          <a:xfrm>
            <a:off x="107504" y="661392"/>
            <a:ext cx="8928992" cy="4932412"/>
          </a:xfrm>
        </p:spPr>
        <p:txBody>
          <a:bodyPr>
            <a:noAutofit/>
          </a:bodyPr>
          <a:lstStyle/>
          <a:p>
            <a:pPr marL="342900" lvl="0" indent="-342900" algn="just" rtl="1">
              <a:lnSpc>
                <a:spcPct val="107000"/>
              </a:lnSpc>
              <a:spcAft>
                <a:spcPts val="0"/>
              </a:spcAft>
              <a:buSzPts val="1600"/>
              <a:buFont typeface="Symbol"/>
              <a:buChar char=""/>
            </a:pPr>
            <a:r>
              <a:rPr lang="fa-IR" sz="2000" b="1" dirty="0" smtClean="0">
                <a:latin typeface="Calibri"/>
                <a:ea typeface="Calibri"/>
                <a:cs typeface="B Nazanin"/>
              </a:rPr>
              <a:t>فراهم </a:t>
            </a:r>
            <a:r>
              <a:rPr lang="fa-IR" sz="2000" b="1" dirty="0">
                <a:latin typeface="Calibri"/>
                <a:ea typeface="Calibri"/>
                <a:cs typeface="B Nazanin"/>
              </a:rPr>
              <a:t>کردن شرایط لازم برای دست‌یابی فضای مجازی کشور به بالاترین سطح از امنیت و سلامت برای آحاد مردم، نظام و کلیه نقش آفرینان در فضای مجازی. </a:t>
            </a:r>
            <a:endParaRPr lang="en-US" sz="2000" b="1" dirty="0">
              <a:latin typeface="Calibri"/>
              <a:ea typeface="Calibri"/>
              <a:cs typeface="Arial"/>
            </a:endParaRPr>
          </a:p>
          <a:p>
            <a:pPr marL="342900" lvl="0" indent="-342900" algn="just" rtl="1">
              <a:lnSpc>
                <a:spcPct val="107000"/>
              </a:lnSpc>
              <a:spcAft>
                <a:spcPts val="0"/>
              </a:spcAft>
              <a:buSzPts val="1600"/>
              <a:buFont typeface="Symbol"/>
              <a:buChar char=""/>
            </a:pPr>
            <a:r>
              <a:rPr lang="fa-IR" sz="2000" b="1" dirty="0">
                <a:latin typeface="Calibri"/>
                <a:ea typeface="Calibri"/>
                <a:cs typeface="B Nazanin"/>
              </a:rPr>
              <a:t>ایجاد آمادگی لازم در عالی ترین سطح به منظور صیانت از زیرساخت‌های حیاتی کشور در برابر حملات اینترنتی از داخل و خارج کشور و دفاع مناسب در برابر هرگونه حمله. </a:t>
            </a:r>
            <a:endParaRPr lang="en-US" sz="2000" b="1" dirty="0">
              <a:latin typeface="Calibri"/>
              <a:ea typeface="Calibri"/>
              <a:cs typeface="Arial"/>
            </a:endParaRPr>
          </a:p>
          <a:p>
            <a:pPr marL="342900" lvl="0" indent="-342900" algn="just" rtl="1">
              <a:lnSpc>
                <a:spcPct val="107000"/>
              </a:lnSpc>
              <a:spcAft>
                <a:spcPts val="0"/>
              </a:spcAft>
              <a:buSzPts val="1600"/>
              <a:buFont typeface="Symbol"/>
              <a:buChar char=""/>
            </a:pPr>
            <a:r>
              <a:rPr lang="fa-IR" sz="2000" b="1" dirty="0">
                <a:latin typeface="Calibri"/>
                <a:ea typeface="Calibri"/>
                <a:cs typeface="B Nazanin"/>
              </a:rPr>
              <a:t>حضور قوی و هدفمند نظام در مجامع و سازمان‌های جهانی و ایجاد ائتلاف‌های قوی مرکب از ملت‌ها و دولت‌ها در جهت کاهش حاکمیت قدرت‌های بزرگ در عرصه اینترنت و بوجود آمدن بستر عادلانه و اخلاقی برای استفاده از این ابزار توسط همه ملت‌ها و دولت‌ها و همچنین تأمین حقوق ملت‌ ایران در این عرصه. </a:t>
            </a:r>
            <a:endParaRPr lang="en-US" sz="2000" b="1" dirty="0">
              <a:latin typeface="Calibri"/>
              <a:ea typeface="Calibri"/>
              <a:cs typeface="Arial"/>
            </a:endParaRPr>
          </a:p>
          <a:p>
            <a:pPr marL="342900" lvl="0" indent="-342900" algn="just" rtl="1">
              <a:lnSpc>
                <a:spcPct val="107000"/>
              </a:lnSpc>
              <a:spcAft>
                <a:spcPts val="0"/>
              </a:spcAft>
              <a:buSzPts val="1600"/>
              <a:buFont typeface="Symbol"/>
              <a:buChar char=""/>
            </a:pPr>
            <a:r>
              <a:rPr lang="fa-IR" sz="2000" b="1" dirty="0">
                <a:latin typeface="Calibri"/>
                <a:ea typeface="Calibri"/>
                <a:cs typeface="B Nazanin"/>
              </a:rPr>
              <a:t>ارتقای جمهوری اسلامی ایران به قدرت سایبری در طراز قدرتهای تأثیر گذار جهانی و برخورداری از ابتکار عمل و قدرت تعامل با دیگر کشورها در جهت شکل دهی به قواعد و قوانین مرتبط با فضای مجازی در عرصه جهانی با رویکرد اخلاق مدار و عادلانه. </a:t>
            </a:r>
            <a:endParaRPr lang="en-US" sz="2000" b="1" dirty="0">
              <a:latin typeface="Calibri"/>
              <a:ea typeface="Calibri"/>
              <a:cs typeface="Arial"/>
            </a:endParaRPr>
          </a:p>
          <a:p>
            <a:pPr marL="342900" lvl="0" indent="-342900" algn="just" rtl="1">
              <a:lnSpc>
                <a:spcPct val="107000"/>
              </a:lnSpc>
              <a:spcAft>
                <a:spcPts val="0"/>
              </a:spcAft>
              <a:buSzPts val="1600"/>
              <a:buFont typeface="Symbol"/>
              <a:buChar char=""/>
            </a:pPr>
            <a:r>
              <a:rPr lang="fa-IR" sz="2000" b="1" dirty="0">
                <a:latin typeface="Calibri"/>
                <a:ea typeface="Calibri"/>
                <a:cs typeface="B Nazanin"/>
              </a:rPr>
              <a:t>تدوین نظام‌های امنیتی، حقوقی، قضایی و انتظامی مورد نیاز در فضای مجازی. </a:t>
            </a:r>
            <a:endParaRPr lang="en-US" sz="2000" b="1" dirty="0">
              <a:latin typeface="Calibri"/>
              <a:ea typeface="Calibri"/>
              <a:cs typeface="Arial"/>
            </a:endParaRPr>
          </a:p>
        </p:txBody>
      </p:sp>
    </p:spTree>
    <p:extLst>
      <p:ext uri="{BB962C8B-B14F-4D97-AF65-F5344CB8AC3E}">
        <p14:creationId xmlns:p14="http://schemas.microsoft.com/office/powerpoint/2010/main" xmlns="" val="876017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756427"/>
          </a:xfrm>
        </p:spPr>
        <p:txBody>
          <a:bodyPr>
            <a:normAutofit/>
          </a:bodyPr>
          <a:lstStyle/>
          <a:p>
            <a:r>
              <a:rPr lang="fa-IR" dirty="0">
                <a:latin typeface="Calibri"/>
                <a:ea typeface="Calibri"/>
                <a:cs typeface="B Nazanin"/>
              </a:rPr>
              <a:t>حوزه‌ی اقتصاد</a:t>
            </a:r>
            <a:r>
              <a:rPr lang="fa-IR" dirty="0" smtClean="0">
                <a:latin typeface="Calibri"/>
                <a:ea typeface="Calibri"/>
                <a:cs typeface="B Nazanin"/>
              </a:rPr>
              <a:t>:</a:t>
            </a:r>
            <a:endParaRPr lang="en-US" dirty="0"/>
          </a:p>
        </p:txBody>
      </p:sp>
      <p:sp>
        <p:nvSpPr>
          <p:cNvPr id="3" name="Content Placeholder 2"/>
          <p:cNvSpPr>
            <a:spLocks noGrp="1"/>
          </p:cNvSpPr>
          <p:nvPr>
            <p:ph idx="1"/>
          </p:nvPr>
        </p:nvSpPr>
        <p:spPr>
          <a:xfrm>
            <a:off x="457200" y="1201316"/>
            <a:ext cx="8229600" cy="3960440"/>
          </a:xfrm>
        </p:spPr>
        <p:txBody>
          <a:bodyPr>
            <a:normAutofit fontScale="85000" lnSpcReduction="10000"/>
          </a:bodyPr>
          <a:lstStyle/>
          <a:p>
            <a:pPr marL="137160" indent="0" algn="just" rtl="1">
              <a:lnSpc>
                <a:spcPct val="107000"/>
              </a:lnSpc>
              <a:spcAft>
                <a:spcPts val="0"/>
              </a:spcAft>
              <a:buNone/>
            </a:pPr>
            <a:r>
              <a:rPr lang="fa-IR" dirty="0" smtClean="0">
                <a:latin typeface="Calibri"/>
                <a:ea typeface="Calibri"/>
                <a:cs typeface="B Nazanin"/>
              </a:rPr>
              <a:t>برای </a:t>
            </a:r>
            <a:r>
              <a:rPr lang="fa-IR" dirty="0">
                <a:latin typeface="Calibri"/>
                <a:ea typeface="Calibri"/>
                <a:cs typeface="B Nazanin"/>
              </a:rPr>
              <a:t>احصاء مؤلفه‌های حوزه اقتصاد، می‌توان به فرامین و یا مقتضیات زیر مراجعه نمود:</a:t>
            </a:r>
            <a:endParaRPr lang="en-US" sz="1800" dirty="0">
              <a:latin typeface="Calibri"/>
              <a:ea typeface="Calibri"/>
              <a:cs typeface="Arial"/>
            </a:endParaRPr>
          </a:p>
          <a:p>
            <a:pPr marL="342900" lvl="0" indent="-342900" algn="just" rtl="1">
              <a:lnSpc>
                <a:spcPct val="107000"/>
              </a:lnSpc>
              <a:spcAft>
                <a:spcPts val="0"/>
              </a:spcAft>
              <a:buSzPts val="1600"/>
              <a:buFont typeface="Symbol"/>
              <a:buChar char=""/>
            </a:pPr>
            <a:r>
              <a:rPr lang="fa-IR" dirty="0">
                <a:latin typeface="Calibri"/>
                <a:ea typeface="Calibri"/>
                <a:cs typeface="B Nazanin"/>
              </a:rPr>
              <a:t>اهتمام ملی و همه جانبه و سرمایه گذاری جدی در امر ایجاد و توسعه انواع فناوری‌ها و صنایع کاملاً پیشرفته و رقابتی خصوصاً با استفاده و ایجاد رشته‌های نوین دانشگاهی و تربیت سرمایه‌های انسانی متعهد ، متخصص و کارآمد مورد نیاز در بخش‌های سخت افزاری و نرم‌افزاری، محتوایی و خدماتی در تمامی ابعاد فضای مجازی به ویژه در برنامه ششم تو سعه و برنامه‌ریزی سالانه کشور. </a:t>
            </a:r>
            <a:endParaRPr lang="en-US" sz="1800" dirty="0">
              <a:latin typeface="Calibri"/>
              <a:ea typeface="Calibri"/>
              <a:cs typeface="Arial"/>
            </a:endParaRPr>
          </a:p>
          <a:p>
            <a:pPr marL="342900" lvl="0" indent="-342900" algn="just" rtl="1">
              <a:lnSpc>
                <a:spcPct val="107000"/>
              </a:lnSpc>
              <a:spcAft>
                <a:spcPts val="0"/>
              </a:spcAft>
              <a:buSzPts val="1600"/>
              <a:buFont typeface="Symbol"/>
              <a:buChar char=""/>
            </a:pPr>
            <a:r>
              <a:rPr lang="fa-IR" dirty="0">
                <a:latin typeface="Calibri"/>
                <a:ea typeface="Calibri"/>
                <a:cs typeface="B Nazanin"/>
              </a:rPr>
              <a:t>احراز جایگاه و سهم مناسب برای اقتصاد دانش بنیان در فضای مجازی در چارچوب سیاست‌های اقتصاد مقاومتی کشور و برنامه ریزی همه جانبه برای بهبود شرایط کسب و کار مرتبط با فناوری‌های مجازی و بهره‌گیری از فرصت‌های اشتغال زایی و نیز رونق محتوا ، خدمات و تجارت در این عرصه. </a:t>
            </a:r>
            <a:endParaRPr lang="en-US" sz="1800" dirty="0">
              <a:latin typeface="Calibri"/>
              <a:ea typeface="Calibri"/>
              <a:cs typeface="Arial"/>
            </a:endParaRPr>
          </a:p>
          <a:p>
            <a:pPr marL="137160" indent="0" algn="r" rtl="1">
              <a:buNone/>
            </a:pPr>
            <a:endParaRPr lang="en-US" dirty="0"/>
          </a:p>
        </p:txBody>
      </p:sp>
    </p:spTree>
    <p:extLst>
      <p:ext uri="{BB962C8B-B14F-4D97-AF65-F5344CB8AC3E}">
        <p14:creationId xmlns:p14="http://schemas.microsoft.com/office/powerpoint/2010/main" xmlns="" val="137410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787"/>
            <a:ext cx="8229600" cy="1636197"/>
          </a:xfrm>
        </p:spPr>
        <p:txBody>
          <a:bodyPr>
            <a:normAutofit/>
          </a:bodyPr>
          <a:lstStyle/>
          <a:p>
            <a:r>
              <a:rPr lang="fa-IR" dirty="0" smtClean="0"/>
              <a:t>و السلام علینا</a:t>
            </a:r>
            <a:br>
              <a:rPr lang="fa-IR" dirty="0" smtClean="0"/>
            </a:br>
            <a:r>
              <a:rPr lang="fa-IR" dirty="0" smtClean="0"/>
              <a:t>و علی عبادالله الصالحین</a:t>
            </a:r>
            <a:endParaRPr lang="en-US" dirty="0"/>
          </a:p>
        </p:txBody>
      </p:sp>
    </p:spTree>
    <p:extLst>
      <p:ext uri="{BB962C8B-B14F-4D97-AF65-F5344CB8AC3E}">
        <p14:creationId xmlns:p14="http://schemas.microsoft.com/office/powerpoint/2010/main" xmlns="" val="400789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080292"/>
            <a:ext cx="5040560" cy="3529150"/>
          </a:xfrm>
          <a:ln w="38100">
            <a:solidFill>
              <a:srgbClr val="FF0000"/>
            </a:solidFill>
          </a:ln>
        </p:spPr>
        <p:txBody>
          <a:bodyPr>
            <a:normAutofit fontScale="70000" lnSpcReduction="20000"/>
          </a:bodyPr>
          <a:lstStyle/>
          <a:p>
            <a:pPr marL="137160" indent="0" algn="just" rtl="1">
              <a:buNone/>
            </a:pPr>
            <a:r>
              <a:rPr lang="ar-SA" b="1" dirty="0">
                <a:solidFill>
                  <a:srgbClr val="FFFF00"/>
                </a:solidFill>
                <a:latin typeface="BTitrBold"/>
                <a:ea typeface="Calibri"/>
                <a:cs typeface="B Titr"/>
              </a:rPr>
              <a:t>گسترش</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فزاینده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فناوري‌هاي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اطلاعاتی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ارتباطی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به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ویژه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شبکه جهانی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اینترنت</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آثار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چشمگیر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آن</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در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ابعاد</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زندگی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فردي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اجتماعی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 لزوم</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سرمایه‌گذاري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وسیع</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هدفمند</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در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جهت</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بهره‌گیري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حداکثري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از فرصت‌هاي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ناشی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از</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آن</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برای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پیشرفت</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همه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جانبه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کشور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ارائه خدمات</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گسترده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مفید</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به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اقشار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گوناگون</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مردم</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همچنین</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ضرورت برنامه ر‌یزي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هماهنگی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مستمر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به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منظور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صیانت</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از</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آسیب‌هاي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ناشی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از آن</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اقتضا</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می‌کند</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که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نقطه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کانونی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متمرکزي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براي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سیاست‌گذاري، تصمیم‌گیري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هماهنگی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در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فضاي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مجازي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کشور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به وجود</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آید.</a:t>
            </a:r>
            <a:endParaRPr lang="en-US" dirty="0">
              <a:solidFill>
                <a:srgbClr val="FFFF00"/>
              </a:solidFill>
            </a:endParaRPr>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68144" y="1080292"/>
            <a:ext cx="2736304" cy="3529150"/>
          </a:xfrm>
          <a:prstGeom prst="rect">
            <a:avLst/>
          </a:prstGeom>
          <a:noFill/>
          <a:ln w="38100">
            <a:solidFill>
              <a:srgbClr val="FF0000"/>
            </a:solidFill>
          </a:ln>
        </p:spPr>
      </p:pic>
    </p:spTree>
    <p:extLst>
      <p:ext uri="{BB962C8B-B14F-4D97-AF65-F5344CB8AC3E}">
        <p14:creationId xmlns:p14="http://schemas.microsoft.com/office/powerpoint/2010/main" xmlns="" val="4037807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43434" y="1201316"/>
            <a:ext cx="8649045" cy="3312368"/>
          </a:xfrm>
          <a:ln w="38100">
            <a:solidFill>
              <a:srgbClr val="FF0000"/>
            </a:solidFill>
          </a:ln>
        </p:spPr>
        <p:txBody>
          <a:bodyPr>
            <a:normAutofit/>
          </a:bodyPr>
          <a:lstStyle/>
          <a:p>
            <a:pPr marL="137160" indent="0" algn="r" rtl="1">
              <a:buNone/>
            </a:pPr>
            <a:r>
              <a:rPr lang="fa-IR" b="1" dirty="0" smtClean="0">
                <a:solidFill>
                  <a:srgbClr val="FFFF00"/>
                </a:solidFill>
                <a:latin typeface="BTitrBold"/>
                <a:ea typeface="Calibri"/>
                <a:cs typeface="B Titr"/>
              </a:rPr>
              <a:t>    </a:t>
            </a:r>
            <a:r>
              <a:rPr lang="ar-SA" b="1" dirty="0" smtClean="0">
                <a:solidFill>
                  <a:srgbClr val="FFFF00"/>
                </a:solidFill>
                <a:latin typeface="BTitrBold"/>
                <a:ea typeface="Calibri"/>
                <a:cs typeface="B Titr"/>
              </a:rPr>
              <a:t>آثار</a:t>
            </a:r>
            <a:r>
              <a:rPr lang="ar-SA" sz="3600" b="1" dirty="0" smtClean="0">
                <a:solidFill>
                  <a:srgbClr val="FFFF00"/>
                </a:solidFill>
                <a:latin typeface="BTitrBold"/>
                <a:ea typeface="Calibri"/>
                <a:cs typeface="BTitrBold"/>
              </a:rPr>
              <a:t> </a:t>
            </a:r>
            <a:r>
              <a:rPr lang="ar-SA" b="1" dirty="0">
                <a:solidFill>
                  <a:srgbClr val="FFFF00"/>
                </a:solidFill>
                <a:latin typeface="BTitrBold"/>
                <a:ea typeface="Calibri"/>
                <a:cs typeface="B Titr"/>
              </a:rPr>
              <a:t>چشمگیر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آن</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در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ابعاد</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زندگی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فردي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smtClean="0">
                <a:solidFill>
                  <a:srgbClr val="FFFF00"/>
                </a:solidFill>
                <a:latin typeface="BTitrBold"/>
                <a:ea typeface="Calibri"/>
                <a:cs typeface="B Titr"/>
              </a:rPr>
              <a:t>اجتماعی</a:t>
            </a:r>
            <a:endParaRPr lang="fa-IR" b="1" dirty="0" smtClean="0">
              <a:solidFill>
                <a:srgbClr val="FFFF00"/>
              </a:solidFill>
              <a:latin typeface="BTitrBold"/>
              <a:ea typeface="Calibri"/>
              <a:cs typeface="B Titr"/>
            </a:endParaRPr>
          </a:p>
          <a:p>
            <a:pPr marL="137160" indent="0" algn="r" rtl="1">
              <a:buNone/>
            </a:pPr>
            <a:r>
              <a:rPr lang="fa-IR" b="1" dirty="0" smtClean="0">
                <a:solidFill>
                  <a:srgbClr val="FFFF00"/>
                </a:solidFill>
                <a:latin typeface="BTitrBold"/>
                <a:ea typeface="Calibri"/>
                <a:cs typeface="B Titr"/>
              </a:rPr>
              <a:t>     </a:t>
            </a:r>
            <a:r>
              <a:rPr lang="ar-SA" b="1" dirty="0" smtClean="0">
                <a:solidFill>
                  <a:srgbClr val="FFFF00"/>
                </a:solidFill>
                <a:latin typeface="BTitrBold"/>
                <a:ea typeface="Calibri"/>
                <a:cs typeface="B Titr"/>
              </a:rPr>
              <a:t>بهره‌گیري</a:t>
            </a:r>
            <a:r>
              <a:rPr lang="ar-SA" sz="3600" b="1" dirty="0" smtClean="0">
                <a:solidFill>
                  <a:srgbClr val="FFFF00"/>
                </a:solidFill>
                <a:latin typeface="BTitrBold"/>
                <a:ea typeface="Calibri"/>
                <a:cs typeface="BTitrBold"/>
              </a:rPr>
              <a:t> </a:t>
            </a:r>
            <a:r>
              <a:rPr lang="ar-SA" b="1" dirty="0">
                <a:solidFill>
                  <a:srgbClr val="FFFF00"/>
                </a:solidFill>
                <a:latin typeface="BTitrBold"/>
                <a:ea typeface="Calibri"/>
                <a:cs typeface="B Titr"/>
              </a:rPr>
              <a:t>حداکثري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از فرصت‌هاي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ناشی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از</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آن</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برای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پیشرفت</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همه</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جانبه</a:t>
            </a:r>
            <a:r>
              <a:rPr lang="ar-SA" sz="3600" b="1" dirty="0">
                <a:solidFill>
                  <a:srgbClr val="FFFF00"/>
                </a:solidFill>
                <a:latin typeface="BTitrBold"/>
                <a:ea typeface="Calibri"/>
                <a:cs typeface="BTitrBold"/>
              </a:rPr>
              <a:t> </a:t>
            </a:r>
            <a:r>
              <a:rPr lang="ar-SA" b="1" dirty="0" smtClean="0">
                <a:solidFill>
                  <a:srgbClr val="FFFF00"/>
                </a:solidFill>
                <a:latin typeface="BTitrBold"/>
                <a:ea typeface="Calibri"/>
                <a:cs typeface="B Titr"/>
              </a:rPr>
              <a:t>کشور</a:t>
            </a:r>
            <a:endParaRPr lang="fa-IR" b="1" dirty="0" smtClean="0">
              <a:solidFill>
                <a:srgbClr val="FFFF00"/>
              </a:solidFill>
              <a:latin typeface="BTitrBold"/>
              <a:ea typeface="Calibri"/>
              <a:cs typeface="B Titr"/>
            </a:endParaRPr>
          </a:p>
          <a:p>
            <a:pPr marL="137160" indent="0" algn="r" rtl="1">
              <a:buNone/>
            </a:pPr>
            <a:r>
              <a:rPr lang="fa-IR" b="1" dirty="0" smtClean="0">
                <a:solidFill>
                  <a:srgbClr val="FFFF00"/>
                </a:solidFill>
                <a:latin typeface="BTitrBold"/>
                <a:ea typeface="Calibri"/>
                <a:cs typeface="B Titr"/>
              </a:rPr>
              <a:t>     </a:t>
            </a:r>
            <a:r>
              <a:rPr lang="ar-SA" b="1" dirty="0" smtClean="0">
                <a:solidFill>
                  <a:srgbClr val="FFFF00"/>
                </a:solidFill>
                <a:latin typeface="BTitrBold"/>
                <a:ea typeface="Calibri"/>
                <a:cs typeface="B Titr"/>
              </a:rPr>
              <a:t>صیانت</a:t>
            </a:r>
            <a:r>
              <a:rPr lang="ar-SA" sz="3600" b="1" dirty="0" smtClean="0">
                <a:solidFill>
                  <a:srgbClr val="FFFF00"/>
                </a:solidFill>
                <a:latin typeface="BTitrBold"/>
                <a:ea typeface="Calibri"/>
                <a:cs typeface="BTitrBold"/>
              </a:rPr>
              <a:t> </a:t>
            </a:r>
            <a:r>
              <a:rPr lang="ar-SA" b="1" dirty="0">
                <a:solidFill>
                  <a:srgbClr val="FFFF00"/>
                </a:solidFill>
                <a:latin typeface="BTitrBold"/>
                <a:ea typeface="Calibri"/>
                <a:cs typeface="B Titr"/>
              </a:rPr>
              <a:t>از</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آسیب‌هاي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ناشی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از </a:t>
            </a:r>
            <a:r>
              <a:rPr lang="ar-SA" b="1" dirty="0" smtClean="0">
                <a:solidFill>
                  <a:srgbClr val="FFFF00"/>
                </a:solidFill>
                <a:latin typeface="BTitrBold"/>
                <a:ea typeface="Calibri"/>
                <a:cs typeface="B Titr"/>
              </a:rPr>
              <a:t>آن</a:t>
            </a:r>
            <a:endParaRPr lang="fa-IR" b="1" dirty="0" smtClean="0">
              <a:solidFill>
                <a:srgbClr val="FFFF00"/>
              </a:solidFill>
              <a:latin typeface="BTitrBold"/>
              <a:ea typeface="Calibri"/>
              <a:cs typeface="B Titr"/>
            </a:endParaRPr>
          </a:p>
          <a:p>
            <a:pPr marL="137160" indent="0" algn="r" rtl="1">
              <a:buNone/>
            </a:pPr>
            <a:r>
              <a:rPr lang="fa-IR" b="1" dirty="0" smtClean="0">
                <a:solidFill>
                  <a:srgbClr val="FFFF00"/>
                </a:solidFill>
                <a:latin typeface="BTitrBold"/>
                <a:ea typeface="Calibri"/>
                <a:cs typeface="B Titr"/>
              </a:rPr>
              <a:t>     </a:t>
            </a:r>
            <a:r>
              <a:rPr lang="ar-SA" b="1" dirty="0" smtClean="0">
                <a:solidFill>
                  <a:srgbClr val="FFFF00"/>
                </a:solidFill>
                <a:latin typeface="BTitrBold"/>
                <a:ea typeface="Calibri"/>
                <a:cs typeface="B Titr"/>
              </a:rPr>
              <a:t>سیاست‌گذاري</a:t>
            </a:r>
            <a:r>
              <a:rPr lang="ar-SA" b="1" dirty="0">
                <a:solidFill>
                  <a:srgbClr val="FFFF00"/>
                </a:solidFill>
                <a:latin typeface="BTitrBold"/>
                <a:ea typeface="Calibri"/>
                <a:cs typeface="B Titr"/>
              </a:rPr>
              <a:t>، تصمیم‌گیري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و</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هماهنگی</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در</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فضاي</a:t>
            </a:r>
            <a:r>
              <a:rPr lang="ar-SA" sz="3600" b="1" dirty="0">
                <a:solidFill>
                  <a:srgbClr val="FFFF00"/>
                </a:solidFill>
                <a:latin typeface="BTitrBold"/>
                <a:ea typeface="Calibri"/>
                <a:cs typeface="BTitrBold"/>
              </a:rPr>
              <a:t> </a:t>
            </a:r>
            <a:r>
              <a:rPr lang="ar-SA" b="1" dirty="0">
                <a:solidFill>
                  <a:srgbClr val="FFFF00"/>
                </a:solidFill>
                <a:latin typeface="BTitrBold"/>
                <a:ea typeface="Calibri"/>
                <a:cs typeface="B Titr"/>
              </a:rPr>
              <a:t>مجازي</a:t>
            </a:r>
            <a:r>
              <a:rPr lang="ar-SA" sz="3600" b="1" dirty="0">
                <a:solidFill>
                  <a:srgbClr val="FFFF00"/>
                </a:solidFill>
                <a:latin typeface="BTitrBold"/>
                <a:ea typeface="Calibri"/>
                <a:cs typeface="BTitrBold"/>
              </a:rPr>
              <a:t> </a:t>
            </a:r>
            <a:r>
              <a:rPr lang="ar-SA" b="1" dirty="0" smtClean="0">
                <a:solidFill>
                  <a:srgbClr val="FFFF00"/>
                </a:solidFill>
                <a:latin typeface="BTitrBold"/>
                <a:ea typeface="Calibri"/>
                <a:cs typeface="B Titr"/>
              </a:rPr>
              <a:t>کشور</a:t>
            </a:r>
            <a:endParaRPr lang="en-US" dirty="0">
              <a:solidFill>
                <a:srgbClr val="FFFF00"/>
              </a:solidFill>
            </a:endParaRPr>
          </a:p>
        </p:txBody>
      </p:sp>
      <p:grpSp>
        <p:nvGrpSpPr>
          <p:cNvPr id="9" name="Group 8"/>
          <p:cNvGrpSpPr/>
          <p:nvPr/>
        </p:nvGrpSpPr>
        <p:grpSpPr>
          <a:xfrm>
            <a:off x="8388424" y="1441090"/>
            <a:ext cx="360040" cy="2808312"/>
            <a:chOff x="8388424" y="1369082"/>
            <a:chExt cx="360040" cy="2808312"/>
          </a:xfrm>
        </p:grpSpPr>
        <p:sp>
          <p:nvSpPr>
            <p:cNvPr id="5" name="Oval 4"/>
            <p:cNvSpPr/>
            <p:nvPr/>
          </p:nvSpPr>
          <p:spPr>
            <a:xfrm>
              <a:off x="8388424" y="3313298"/>
              <a:ext cx="360040" cy="216024"/>
            </a:xfrm>
            <a:prstGeom prst="ellips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388424" y="2089162"/>
              <a:ext cx="360040" cy="216024"/>
            </a:xfrm>
            <a:prstGeom prst="ellips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388424" y="1369082"/>
              <a:ext cx="360040" cy="216024"/>
            </a:xfrm>
            <a:prstGeom prst="ellips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388424" y="3961370"/>
              <a:ext cx="360040" cy="216024"/>
            </a:xfrm>
            <a:prstGeom prst="ellips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2839795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7340"/>
            <a:ext cx="8229600" cy="2880320"/>
          </a:xfrm>
        </p:spPr>
        <p:txBody>
          <a:bodyPr>
            <a:normAutofit/>
          </a:bodyPr>
          <a:lstStyle/>
          <a:p>
            <a:r>
              <a:rPr lang="fa-IR" sz="6000" dirty="0">
                <a:effectLst/>
              </a:rPr>
              <a:t>سناریوها و روندهای </a:t>
            </a:r>
            <a:r>
              <a:rPr lang="fa-IR" sz="6000" dirty="0" smtClean="0">
                <a:effectLst/>
              </a:rPr>
              <a:t>جهانی</a:t>
            </a:r>
            <a:br>
              <a:rPr lang="fa-IR" sz="6000" dirty="0" smtClean="0">
                <a:effectLst/>
              </a:rPr>
            </a:br>
            <a:r>
              <a:rPr lang="fa-IR" sz="6000" dirty="0" smtClean="0">
                <a:effectLst/>
              </a:rPr>
              <a:t>در </a:t>
            </a:r>
            <a:r>
              <a:rPr lang="fa-IR" sz="6000" dirty="0">
                <a:effectLst/>
              </a:rPr>
              <a:t>حوزۀ فضای مجازی</a:t>
            </a:r>
            <a:endParaRPr lang="en-US" sz="6000" dirty="0"/>
          </a:p>
        </p:txBody>
      </p:sp>
    </p:spTree>
    <p:extLst>
      <p:ext uri="{BB962C8B-B14F-4D97-AF65-F5344CB8AC3E}">
        <p14:creationId xmlns:p14="http://schemas.microsoft.com/office/powerpoint/2010/main" xmlns="" val="2345588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88"/>
            <a:ext cx="8229600" cy="684419"/>
          </a:xfrm>
        </p:spPr>
        <p:txBody>
          <a:bodyPr>
            <a:normAutofit/>
          </a:bodyPr>
          <a:lstStyle/>
          <a:p>
            <a:r>
              <a:rPr lang="fa-IR" sz="2900" dirty="0">
                <a:effectLst/>
              </a:rPr>
              <a:t>سناریوها در حوزۀ فضای مجازی</a:t>
            </a:r>
            <a:endParaRPr lang="en-US" sz="2900" dirty="0">
              <a:effectLst/>
            </a:endParaRPr>
          </a:p>
        </p:txBody>
      </p:sp>
      <p:sp>
        <p:nvSpPr>
          <p:cNvPr id="5" name="Rectangle 4"/>
          <p:cNvSpPr/>
          <p:nvPr/>
        </p:nvSpPr>
        <p:spPr>
          <a:xfrm>
            <a:off x="107504" y="636972"/>
            <a:ext cx="9001000" cy="4967514"/>
          </a:xfrm>
          <a:prstGeom prst="rect">
            <a:avLst/>
          </a:prstGeom>
        </p:spPr>
        <p:txBody>
          <a:bodyPr wrap="square">
            <a:spAutoFit/>
          </a:bodyPr>
          <a:lstStyle/>
          <a:p>
            <a:pPr algn="just" rtl="1" fontAlgn="ctr">
              <a:lnSpc>
                <a:spcPct val="120000"/>
              </a:lnSpc>
              <a:tabLst>
                <a:tab pos="269240" algn="l"/>
              </a:tabLst>
            </a:pPr>
            <a:r>
              <a:rPr lang="fa-IR" sz="2200" b="1" spc="-10" dirty="0">
                <a:solidFill>
                  <a:prstClr val="white"/>
                </a:solidFill>
                <a:latin typeface="Times New Roman"/>
                <a:ea typeface="Calibri"/>
                <a:cs typeface="B Nazanin"/>
              </a:rPr>
              <a:t>	</a:t>
            </a:r>
            <a:r>
              <a:rPr lang="fa-IR" sz="2200" b="1" spc="-10" dirty="0" smtClean="0">
                <a:solidFill>
                  <a:prstClr val="white"/>
                </a:solidFill>
                <a:latin typeface="Times New Roman"/>
                <a:ea typeface="Calibri"/>
                <a:cs typeface="B Nazanin"/>
              </a:rPr>
              <a:t>رویکردهای </a:t>
            </a:r>
            <a:r>
              <a:rPr lang="fa-IR" sz="2200" b="1" spc="-10" dirty="0">
                <a:solidFill>
                  <a:prstClr val="white"/>
                </a:solidFill>
                <a:latin typeface="Times New Roman"/>
                <a:ea typeface="Calibri"/>
                <a:cs typeface="B Nazanin"/>
              </a:rPr>
              <a:t>حاکم و اثرگذار فناوری جهانی را از دو دیدگاه مدیریت و فناوری ارزیابی </a:t>
            </a:r>
            <a:r>
              <a:rPr lang="fa-IR" sz="2200" b="1" spc="-10" dirty="0" smtClean="0">
                <a:solidFill>
                  <a:prstClr val="white"/>
                </a:solidFill>
                <a:latin typeface="Times New Roman"/>
                <a:ea typeface="Calibri"/>
                <a:cs typeface="B Nazanin"/>
              </a:rPr>
              <a:t>می‌شود.</a:t>
            </a:r>
            <a:endParaRPr lang="en-US" sz="2200" b="1" dirty="0">
              <a:solidFill>
                <a:prstClr val="white"/>
              </a:solidFill>
              <a:latin typeface="Calibri"/>
              <a:ea typeface="Calibri"/>
              <a:cs typeface="Arial"/>
            </a:endParaRPr>
          </a:p>
          <a:p>
            <a:pPr marL="355600" lvl="1" indent="-355600" algn="just" rtl="1" fontAlgn="ctr">
              <a:lnSpc>
                <a:spcPct val="120000"/>
              </a:lnSpc>
              <a:buFont typeface="+mj-lt"/>
              <a:buAutoNum type="arabicPeriod"/>
              <a:tabLst>
                <a:tab pos="273050" algn="r"/>
              </a:tabLst>
            </a:pPr>
            <a:r>
              <a:rPr lang="fa-IR" sz="2200" b="1" spc="-10" dirty="0">
                <a:solidFill>
                  <a:prstClr val="white"/>
                </a:solidFill>
                <a:latin typeface="Times New Roman"/>
                <a:ea typeface="Calibri"/>
                <a:cs typeface="B Nazanin"/>
              </a:rPr>
              <a:t>نگاه مدیریت کلان جهانی</a:t>
            </a:r>
            <a:endParaRPr lang="en-US" sz="2200" b="1" dirty="0">
              <a:solidFill>
                <a:prstClr val="white"/>
              </a:solidFill>
              <a:latin typeface="Calibri"/>
              <a:ea typeface="Calibri"/>
              <a:cs typeface="Arial"/>
            </a:endParaRPr>
          </a:p>
          <a:p>
            <a:pPr marL="808038" lvl="2" indent="-357188" algn="just" rtl="1" fontAlgn="ctr">
              <a:lnSpc>
                <a:spcPct val="120000"/>
              </a:lnSpc>
              <a:buFont typeface="+mj-lt"/>
              <a:buAutoNum type="arabicPeriod"/>
              <a:tabLst>
                <a:tab pos="269240" algn="l"/>
                <a:tab pos="809625" algn="r"/>
              </a:tabLst>
            </a:pPr>
            <a:r>
              <a:rPr lang="fa-IR" sz="2200" b="1" spc="-10" dirty="0">
                <a:solidFill>
                  <a:srgbClr val="FF0000"/>
                </a:solidFill>
                <a:latin typeface="Times New Roman"/>
                <a:ea typeface="Calibri"/>
                <a:cs typeface="B Nazanin"/>
              </a:rPr>
              <a:t>سناریوی سلطۀ جهانی</a:t>
            </a:r>
            <a:r>
              <a:rPr lang="fa-IR" sz="2200" b="1" spc="-10" dirty="0">
                <a:solidFill>
                  <a:prstClr val="white"/>
                </a:solidFill>
                <a:latin typeface="Times New Roman"/>
                <a:ea typeface="Calibri"/>
                <a:cs typeface="B Nazanin"/>
              </a:rPr>
              <a:t>، با مدیریت قدرت‌های سلطه گر ومدعیان ادارۀ جهان، مبتنی بر جهانی سازی در ابعاد مختلف اقتصادی، سیاسی و فرهنگی مطرح است. طراحان این سناریو ، فضای مجازی را مهمترین ابزار برای تحقق اهداف خویش می دانند. </a:t>
            </a:r>
            <a:endParaRPr lang="en-US" sz="2200" b="1" dirty="0">
              <a:solidFill>
                <a:prstClr val="white"/>
              </a:solidFill>
              <a:latin typeface="Calibri"/>
              <a:ea typeface="Calibri"/>
              <a:cs typeface="Arial"/>
            </a:endParaRPr>
          </a:p>
          <a:p>
            <a:pPr marL="808038" lvl="2" indent="-357188" algn="just" rtl="1" fontAlgn="ctr">
              <a:lnSpc>
                <a:spcPct val="120000"/>
              </a:lnSpc>
              <a:buFont typeface="+mj-lt"/>
              <a:buAutoNum type="arabicPeriod"/>
              <a:tabLst>
                <a:tab pos="269240" algn="l"/>
                <a:tab pos="809625" algn="l"/>
              </a:tabLst>
            </a:pPr>
            <a:r>
              <a:rPr lang="fa-IR" sz="2200" b="1" spc="-10" dirty="0">
                <a:solidFill>
                  <a:srgbClr val="FF0000"/>
                </a:solidFill>
                <a:latin typeface="Times New Roman"/>
                <a:ea typeface="Calibri"/>
                <a:cs typeface="B Nazanin"/>
              </a:rPr>
              <a:t>سناریوی پرش</a:t>
            </a:r>
            <a:r>
              <a:rPr lang="fa-IR" sz="2200" b="1" spc="-10" dirty="0">
                <a:solidFill>
                  <a:prstClr val="white"/>
                </a:solidFill>
                <a:latin typeface="Times New Roman"/>
                <a:ea typeface="Calibri"/>
                <a:cs typeface="B Nazanin"/>
              </a:rPr>
              <a:t>، با توجه به شکاف روزافزون بین کشورهای جوامع توسعه یافته یا صنعتی شده و جوامع در حال توسعه، رقابت گروه کشورهای "شمال " و کشورهای در حال توسعه </a:t>
            </a:r>
            <a:r>
              <a:rPr lang="en-US" sz="2200" b="1" spc="-10" dirty="0">
                <a:solidFill>
                  <a:prstClr val="white"/>
                </a:solidFill>
                <a:latin typeface="Times New Roman"/>
                <a:ea typeface="Calibri"/>
                <a:cs typeface="B Nazanin"/>
              </a:rPr>
              <a:t>"</a:t>
            </a:r>
            <a:r>
              <a:rPr lang="fa-IR" sz="2200" b="1" spc="-10" dirty="0">
                <a:solidFill>
                  <a:prstClr val="white"/>
                </a:solidFill>
                <a:latin typeface="Times New Roman"/>
                <a:ea typeface="Calibri"/>
                <a:cs typeface="B Nazanin"/>
              </a:rPr>
              <a:t>جنوب" شدت بیشتری یافته است . پس از ظهور فناوری </a:t>
            </a:r>
            <a:r>
              <a:rPr lang="fa-IR" sz="2200" b="1" spc="-10" dirty="0" smtClean="0">
                <a:solidFill>
                  <a:prstClr val="white"/>
                </a:solidFill>
                <a:latin typeface="Times New Roman"/>
                <a:ea typeface="Calibri"/>
                <a:cs typeface="B Nazanin"/>
              </a:rPr>
              <a:t>اطلاعات، </a:t>
            </a:r>
            <a:r>
              <a:rPr lang="fa-IR" sz="2200" b="1" spc="-10" dirty="0">
                <a:solidFill>
                  <a:prstClr val="white"/>
                </a:solidFill>
                <a:latin typeface="Times New Roman"/>
                <a:ea typeface="Calibri"/>
                <a:cs typeface="B Nazanin"/>
              </a:rPr>
              <a:t>گروهی از کشورهای جنوب، توانسته اند با بهره گیری از این فرصت، شکاف توسعه خویش را با </a:t>
            </a:r>
            <a:r>
              <a:rPr lang="fa-IR" sz="2200" b="1" spc="-10" dirty="0" smtClean="0">
                <a:solidFill>
                  <a:prstClr val="white"/>
                </a:solidFill>
                <a:latin typeface="Times New Roman"/>
                <a:ea typeface="Calibri"/>
                <a:cs typeface="B Nazanin"/>
              </a:rPr>
              <a:t>برترین‌های </a:t>
            </a:r>
            <a:r>
              <a:rPr lang="fa-IR" sz="2200" b="1" spc="-10" dirty="0">
                <a:solidFill>
                  <a:prstClr val="white"/>
                </a:solidFill>
                <a:latin typeface="Times New Roman"/>
                <a:ea typeface="Calibri"/>
                <a:cs typeface="B Nazanin"/>
              </a:rPr>
              <a:t>جهان کاهش دهند و سطح شاخص های توسعه یافتگی را با سرعت بهبود بخشیده و راه دویست ساله آنان را در دو دهه طی کنند. به این جهت، این سناریو را اصطلاحاً پرش نامیده اند</a:t>
            </a:r>
            <a:r>
              <a:rPr lang="en-US" sz="2200" b="1" spc="-10" dirty="0" smtClean="0">
                <a:solidFill>
                  <a:prstClr val="white"/>
                </a:solidFill>
                <a:latin typeface="Times New Roman"/>
                <a:ea typeface="Calibri"/>
                <a:cs typeface="B Nazanin"/>
              </a:rPr>
              <a:t>.</a:t>
            </a:r>
            <a:endParaRPr lang="en-US" sz="2200" b="1" dirty="0">
              <a:solidFill>
                <a:prstClr val="white"/>
              </a:solidFill>
              <a:latin typeface="Calibri"/>
              <a:ea typeface="Calibri"/>
              <a:cs typeface="Arial"/>
            </a:endParaRPr>
          </a:p>
        </p:txBody>
      </p:sp>
    </p:spTree>
    <p:extLst>
      <p:ext uri="{BB962C8B-B14F-4D97-AF65-F5344CB8AC3E}">
        <p14:creationId xmlns:p14="http://schemas.microsoft.com/office/powerpoint/2010/main" xmlns="" val="2235297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88"/>
            <a:ext cx="8229600" cy="684419"/>
          </a:xfrm>
        </p:spPr>
        <p:txBody>
          <a:bodyPr>
            <a:normAutofit/>
          </a:bodyPr>
          <a:lstStyle/>
          <a:p>
            <a:r>
              <a:rPr lang="fa-IR" sz="3200" dirty="0">
                <a:effectLst/>
              </a:rPr>
              <a:t>سناریوها در حوزۀ فضای </a:t>
            </a:r>
            <a:r>
              <a:rPr lang="fa-IR" sz="3200" dirty="0" smtClean="0">
                <a:effectLst/>
              </a:rPr>
              <a:t>مجازی</a:t>
            </a:r>
            <a:endParaRPr lang="en-US" sz="3200" dirty="0"/>
          </a:p>
        </p:txBody>
      </p:sp>
      <p:sp>
        <p:nvSpPr>
          <p:cNvPr id="5" name="Rectangle 4"/>
          <p:cNvSpPr/>
          <p:nvPr/>
        </p:nvSpPr>
        <p:spPr>
          <a:xfrm>
            <a:off x="107504" y="934764"/>
            <a:ext cx="9001000" cy="4561249"/>
          </a:xfrm>
          <a:prstGeom prst="rect">
            <a:avLst/>
          </a:prstGeom>
        </p:spPr>
        <p:txBody>
          <a:bodyPr wrap="square">
            <a:spAutoFit/>
          </a:bodyPr>
          <a:lstStyle/>
          <a:p>
            <a:pPr algn="just" rtl="1" fontAlgn="ctr">
              <a:lnSpc>
                <a:spcPct val="120000"/>
              </a:lnSpc>
              <a:tabLst>
                <a:tab pos="269240" algn="l"/>
              </a:tabLst>
            </a:pPr>
            <a:r>
              <a:rPr lang="fa-IR" sz="2200" b="1" spc="-10" dirty="0">
                <a:solidFill>
                  <a:prstClr val="white"/>
                </a:solidFill>
                <a:latin typeface="Times New Roman"/>
                <a:ea typeface="Calibri"/>
                <a:cs typeface="B Nazanin"/>
              </a:rPr>
              <a:t>	</a:t>
            </a:r>
            <a:r>
              <a:rPr lang="fa-IR" sz="2200" b="1" spc="-10" dirty="0" smtClean="0">
                <a:solidFill>
                  <a:prstClr val="white"/>
                </a:solidFill>
                <a:latin typeface="Times New Roman"/>
                <a:ea typeface="Calibri"/>
                <a:cs typeface="B Nazanin"/>
              </a:rPr>
              <a:t>3. </a:t>
            </a:r>
            <a:r>
              <a:rPr lang="fa-IR" sz="2200" b="1" spc="-10" dirty="0" smtClean="0">
                <a:solidFill>
                  <a:srgbClr val="FF0000"/>
                </a:solidFill>
                <a:latin typeface="Times New Roman"/>
                <a:ea typeface="Calibri"/>
                <a:cs typeface="B Nazanin"/>
              </a:rPr>
              <a:t>سناریوی </a:t>
            </a:r>
            <a:r>
              <a:rPr lang="fa-IR" sz="2200" b="1" spc="-10" dirty="0">
                <a:solidFill>
                  <a:srgbClr val="FF0000"/>
                </a:solidFill>
                <a:latin typeface="Times New Roman"/>
                <a:ea typeface="Calibri"/>
                <a:cs typeface="B Nazanin"/>
              </a:rPr>
              <a:t>پاسخگویی اجتماعی</a:t>
            </a:r>
            <a:r>
              <a:rPr lang="fa-IR" sz="2200" b="1" spc="-10" dirty="0">
                <a:solidFill>
                  <a:prstClr val="white"/>
                </a:solidFill>
                <a:latin typeface="Times New Roman"/>
                <a:ea typeface="Calibri"/>
                <a:cs typeface="B Nazanin"/>
              </a:rPr>
              <a:t>، با توسعۀ ارتباطات و پیدایش انواع گرایشهای سیاسی، سطح توقع مردم در جوامع فقیر و غنی افزایش یافته و مقایسۀ بین جوامع در حال توسعه با پیشرفته شکل گرفت. این موضوع، مشروعیت و مصونیت دولتها که نقش عمده‌ای در حوزۀ اقتصادی، اجتماعی و فرهنگی این جوامع دارند را نشانه گرفت. لذا؛ دولت‌ها در تلاشند تا به نیازهای اجتماعی و افزایش سطح رفاه عمومی توجه نمایند. به طوری که بعضی از دولت‌های هوشمند جهان از فضای مجازی برای تأمین این خواسته اجتماعی استفاده مناسب </a:t>
            </a:r>
            <a:r>
              <a:rPr lang="fa-IR" sz="2200" b="1" spc="-10" dirty="0" smtClean="0">
                <a:solidFill>
                  <a:prstClr val="white"/>
                </a:solidFill>
                <a:latin typeface="Times New Roman"/>
                <a:ea typeface="Calibri"/>
                <a:cs typeface="B Nazanin"/>
              </a:rPr>
              <a:t>نموده‌اند.</a:t>
            </a:r>
          </a:p>
          <a:p>
            <a:pPr algn="just" rtl="1" fontAlgn="ctr">
              <a:lnSpc>
                <a:spcPct val="120000"/>
              </a:lnSpc>
              <a:tabLst>
                <a:tab pos="269240" algn="l"/>
              </a:tabLst>
            </a:pPr>
            <a:endParaRPr lang="fa-IR" sz="2200" b="1" dirty="0" smtClean="0">
              <a:solidFill>
                <a:prstClr val="white"/>
              </a:solidFill>
              <a:latin typeface="Calibri"/>
              <a:ea typeface="Calibri"/>
              <a:cs typeface="Arial"/>
            </a:endParaRPr>
          </a:p>
          <a:p>
            <a:pPr algn="just" rtl="1" fontAlgn="ctr">
              <a:lnSpc>
                <a:spcPct val="120000"/>
              </a:lnSpc>
              <a:tabLst>
                <a:tab pos="269240" algn="l"/>
              </a:tabLst>
            </a:pPr>
            <a:r>
              <a:rPr lang="fa-IR" sz="2200" b="1" spc="-10" dirty="0" smtClean="0">
                <a:solidFill>
                  <a:prstClr val="white"/>
                </a:solidFill>
                <a:latin typeface="Calibri"/>
                <a:ea typeface="Calibri"/>
                <a:cs typeface="Arial"/>
              </a:rPr>
              <a:t>4. </a:t>
            </a:r>
            <a:r>
              <a:rPr lang="fa-IR" sz="2200" b="1" spc="-10" dirty="0" smtClean="0">
                <a:solidFill>
                  <a:srgbClr val="FF0000"/>
                </a:solidFill>
                <a:latin typeface="Times New Roman"/>
                <a:ea typeface="Calibri"/>
                <a:cs typeface="B Nazanin"/>
              </a:rPr>
              <a:t>سناریوی </a:t>
            </a:r>
            <a:r>
              <a:rPr lang="fa-IR" sz="2200" b="1" spc="-10" dirty="0">
                <a:solidFill>
                  <a:srgbClr val="FF0000"/>
                </a:solidFill>
                <a:latin typeface="Times New Roman"/>
                <a:ea typeface="Calibri"/>
                <a:cs typeface="B Nazanin"/>
              </a:rPr>
              <a:t>بازار جهانی</a:t>
            </a:r>
            <a:r>
              <a:rPr lang="fa-IR" sz="2200" b="1" spc="-10" dirty="0">
                <a:solidFill>
                  <a:prstClr val="white"/>
                </a:solidFill>
                <a:latin typeface="Times New Roman"/>
                <a:ea typeface="Calibri"/>
                <a:cs typeface="B Nazanin"/>
              </a:rPr>
              <a:t>، عرصۀ اقتصاد جهانی را هدف قرار داده است. بازیگران عمدۀ این سناریو، شرکتهای چند ملیتی و وابسته به کشورهای پیشرفته‌اند که از موج توسعۀ فناوری و گسترش بازارها و تنوع محصولات استفاده فراوان برده و مدیریت رقابت اقتصاد و بازار جهانی را بر عهده گرفته‌اند. برخی از کشورهای در حال توسعه نیز از فرصتهای این سناریو بهره برده‌اند</a:t>
            </a:r>
            <a:r>
              <a:rPr lang="en-US" sz="2200" b="1" spc="-10" dirty="0">
                <a:solidFill>
                  <a:prstClr val="white"/>
                </a:solidFill>
                <a:latin typeface="Times New Roman"/>
                <a:ea typeface="Calibri"/>
                <a:cs typeface="B Nazanin"/>
              </a:rPr>
              <a:t>.</a:t>
            </a:r>
            <a:endParaRPr lang="en-US" sz="2200" b="1" dirty="0">
              <a:solidFill>
                <a:prstClr val="white"/>
              </a:solidFill>
              <a:latin typeface="Calibri"/>
              <a:ea typeface="Calibri"/>
              <a:cs typeface="Arial"/>
            </a:endParaRPr>
          </a:p>
        </p:txBody>
      </p:sp>
    </p:spTree>
    <p:extLst>
      <p:ext uri="{BB962C8B-B14F-4D97-AF65-F5344CB8AC3E}">
        <p14:creationId xmlns:p14="http://schemas.microsoft.com/office/powerpoint/2010/main" xmlns="" val="2235297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89"/>
            <a:ext cx="8229600" cy="648072"/>
          </a:xfrm>
        </p:spPr>
        <p:txBody>
          <a:bodyPr>
            <a:normAutofit fontScale="90000"/>
          </a:bodyPr>
          <a:lstStyle/>
          <a:p>
            <a:pPr lvl="0"/>
            <a:r>
              <a:rPr lang="fa-IR" spc="-10" dirty="0">
                <a:latin typeface="Times New Roman"/>
                <a:ea typeface="Calibri"/>
                <a:cs typeface="B Nazanin"/>
              </a:rPr>
              <a:t>روندهای جهانی در حوزۀ فضای </a:t>
            </a:r>
            <a:r>
              <a:rPr lang="fa-IR" spc="-10" dirty="0" smtClean="0">
                <a:latin typeface="Times New Roman"/>
                <a:ea typeface="Calibri"/>
                <a:cs typeface="B Nazanin"/>
              </a:rPr>
              <a:t>مجازی</a:t>
            </a:r>
            <a:endParaRPr lang="en-US" dirty="0"/>
          </a:p>
        </p:txBody>
      </p:sp>
      <p:sp>
        <p:nvSpPr>
          <p:cNvPr id="3" name="Content Placeholder 2"/>
          <p:cNvSpPr>
            <a:spLocks noGrp="1"/>
          </p:cNvSpPr>
          <p:nvPr>
            <p:ph idx="1"/>
          </p:nvPr>
        </p:nvSpPr>
        <p:spPr>
          <a:xfrm>
            <a:off x="107504" y="697260"/>
            <a:ext cx="8856984" cy="4896544"/>
          </a:xfrm>
        </p:spPr>
        <p:txBody>
          <a:bodyPr>
            <a:noAutofit/>
          </a:bodyPr>
          <a:lstStyle/>
          <a:p>
            <a:pPr marL="137160" indent="0" algn="just" rtl="1" fontAlgn="ctr">
              <a:lnSpc>
                <a:spcPct val="120000"/>
              </a:lnSpc>
              <a:spcAft>
                <a:spcPts val="0"/>
              </a:spcAft>
              <a:buNone/>
              <a:tabLst>
                <a:tab pos="269240" algn="l"/>
              </a:tabLst>
            </a:pPr>
            <a:r>
              <a:rPr lang="fa-IR" sz="1800" b="1" spc="-10" dirty="0" smtClean="0">
                <a:latin typeface="Times New Roman"/>
                <a:ea typeface="Calibri"/>
                <a:cs typeface="B Nazanin"/>
              </a:rPr>
              <a:t>از </a:t>
            </a:r>
            <a:r>
              <a:rPr lang="fa-IR" sz="1800" b="1" spc="-10" dirty="0">
                <a:latin typeface="Times New Roman"/>
                <a:ea typeface="Calibri"/>
                <a:cs typeface="B Nazanin"/>
              </a:rPr>
              <a:t>دیدگاه تحولات فناوری، رویکردها و نوآوریهای مختلفی مورد توجه قرار گرفته است. ازجمله:</a:t>
            </a:r>
            <a:endParaRPr lang="en-US" sz="1800" b="1" dirty="0">
              <a:latin typeface="Calibri"/>
              <a:ea typeface="Calibri"/>
              <a:cs typeface="Arial"/>
            </a:endParaRPr>
          </a:p>
          <a:p>
            <a:pPr marL="355600" lvl="1" indent="-273050" algn="just" rtl="1" fontAlgn="ctr">
              <a:lnSpc>
                <a:spcPct val="120000"/>
              </a:lnSpc>
              <a:spcAft>
                <a:spcPts val="0"/>
              </a:spcAft>
              <a:buFont typeface="+mj-lt"/>
              <a:buAutoNum type="arabicPeriod"/>
            </a:pPr>
            <a:r>
              <a:rPr lang="fa-IR" sz="1800" b="1" spc="-10" dirty="0">
                <a:solidFill>
                  <a:srgbClr val="FF0000"/>
                </a:solidFill>
                <a:latin typeface="Times New Roman"/>
                <a:ea typeface="Calibri"/>
                <a:cs typeface="B Nazanin"/>
              </a:rPr>
              <a:t>همگرایی و یکپارچه سازی فناوری‌ها</a:t>
            </a:r>
            <a:r>
              <a:rPr lang="fa-IR" sz="1800" b="1" spc="-10" dirty="0">
                <a:latin typeface="Times New Roman"/>
                <a:ea typeface="Calibri"/>
                <a:cs typeface="B Nazanin"/>
              </a:rPr>
              <a:t>، یکی از روندهای مهم فضای مجازی، همگرا و یکپارچه شدن فناوری‌هاست. روند توسعۀ فناوری اطلاعات به گونه‌ای است که انواع فناوری‌ها این حوزه را به سوی همدیگر همگرا نموده‌اند. در گذشته، حوزه‌های مختلفی چون رسانه، مخابرات و رایانه عرصه‌های متفاوتی محسوب می‌شدند، اما به مرور زمان و در طول سالیان گذشته به سوی یکدیگر همگرا شده و در نتیجه هر کدام باعث هم افزایی و پیشرفت دیگری شده است.</a:t>
            </a:r>
            <a:endParaRPr lang="en-US" sz="1800" b="1" dirty="0">
              <a:latin typeface="Calibri"/>
              <a:ea typeface="Calibri"/>
              <a:cs typeface="Arial"/>
            </a:endParaRPr>
          </a:p>
          <a:p>
            <a:pPr marL="355600" lvl="1" indent="-273050" algn="just" rtl="1" fontAlgn="ctr">
              <a:lnSpc>
                <a:spcPct val="120000"/>
              </a:lnSpc>
              <a:spcAft>
                <a:spcPts val="0"/>
              </a:spcAft>
              <a:buFont typeface="+mj-lt"/>
              <a:buAutoNum type="arabicPeriod"/>
            </a:pPr>
            <a:r>
              <a:rPr lang="fa-IR" sz="1800" b="1" spc="-10" dirty="0">
                <a:solidFill>
                  <a:srgbClr val="FF0000"/>
                </a:solidFill>
                <a:latin typeface="Times New Roman"/>
                <a:ea typeface="Calibri"/>
                <a:cs typeface="B Nazanin"/>
              </a:rPr>
              <a:t>افزایش کیفیت وظرفیت‌ها، </a:t>
            </a:r>
            <a:r>
              <a:rPr lang="fa-IR" sz="1800" b="1" spc="-10" dirty="0">
                <a:latin typeface="Times New Roman"/>
                <a:ea typeface="Calibri"/>
                <a:cs typeface="B Nazanin"/>
              </a:rPr>
              <a:t>یکی دیگر از ابعاد روند توسعۀ فناوری اطلاعات، رشد ظرفیتها است. برای مثال، می‌توان به رشد سرعت و فرآیند پردازش، ظرفیت حافظه‌ها و افزایش سرعت انتقال شبکه‌ها اشاره کرد.</a:t>
            </a:r>
            <a:endParaRPr lang="en-US" sz="1800" b="1" dirty="0">
              <a:latin typeface="Calibri"/>
              <a:ea typeface="Calibri"/>
              <a:cs typeface="Arial"/>
            </a:endParaRPr>
          </a:p>
          <a:p>
            <a:pPr marL="355600" lvl="1" indent="-273050" algn="just" rtl="1" fontAlgn="ctr">
              <a:lnSpc>
                <a:spcPct val="120000"/>
              </a:lnSpc>
              <a:spcAft>
                <a:spcPts val="0"/>
              </a:spcAft>
              <a:buFont typeface="+mj-lt"/>
              <a:buAutoNum type="arabicPeriod"/>
            </a:pPr>
            <a:r>
              <a:rPr lang="fa-IR" sz="1800" b="1" spc="-10" dirty="0">
                <a:solidFill>
                  <a:srgbClr val="FF0000"/>
                </a:solidFill>
                <a:latin typeface="Times New Roman"/>
                <a:ea typeface="Calibri"/>
                <a:cs typeface="B Nazanin"/>
              </a:rPr>
              <a:t>تحرک پذیری</a:t>
            </a:r>
            <a:r>
              <a:rPr lang="fa-IR" sz="1800" b="1" spc="-10" dirty="0">
                <a:latin typeface="Times New Roman"/>
                <a:ea typeface="Calibri"/>
                <a:cs typeface="B Nazanin"/>
              </a:rPr>
              <a:t>، امروز کاربردی در هرزمان و در هرجا در دست شماست.</a:t>
            </a:r>
            <a:endParaRPr lang="en-US" sz="1800" b="1" spc="-10" dirty="0">
              <a:latin typeface="Times New Roman"/>
              <a:ea typeface="Calibri"/>
              <a:cs typeface="B Nazanin"/>
            </a:endParaRPr>
          </a:p>
          <a:p>
            <a:pPr marL="355600" lvl="1" indent="-273050" algn="just" rtl="1" fontAlgn="ctr">
              <a:lnSpc>
                <a:spcPct val="120000"/>
              </a:lnSpc>
              <a:spcAft>
                <a:spcPts val="0"/>
              </a:spcAft>
              <a:buFont typeface="+mj-lt"/>
              <a:buAutoNum type="arabicPeriod"/>
            </a:pPr>
            <a:r>
              <a:rPr lang="fa-IR" sz="1800" b="1" spc="-10" dirty="0">
                <a:solidFill>
                  <a:srgbClr val="FF0000"/>
                </a:solidFill>
                <a:latin typeface="Times New Roman"/>
                <a:ea typeface="Calibri"/>
                <a:cs typeface="B Nazanin"/>
              </a:rPr>
              <a:t>کاهش هزینه‌ها و افزایش کیفیت و ظرفیت، </a:t>
            </a:r>
            <a:r>
              <a:rPr lang="fa-IR" sz="1800" b="1" spc="-10" dirty="0">
                <a:latin typeface="Times New Roman"/>
                <a:ea typeface="Calibri"/>
                <a:cs typeface="B Nazanin"/>
              </a:rPr>
              <a:t>از ویژگی‌های قابل توجه در توسعه فضای مجازی است. در سایر حوزه‌ها معمولاً افزایش کیفیت و ظرفیت افزایش قیمت را به دنبال دارد. علت کاهش قیمت‌ها از یک سو بزرگتر شدن بازارها و کاهش هزینه‌های اولیه و از سوی دیگر تغییرات فناوری به سمت کاهش وابستگی به اجزای سخت‌افزاری و گسترش کاربرد بخشهای نرم‌افزاری بوده است. این رویکرد خود انعطاف لازم را برای افزایش کیفیت و کاهش قیمت به همراه داشته است.</a:t>
            </a:r>
            <a:endParaRPr lang="en-US" sz="1800" b="1" spc="-10" dirty="0">
              <a:latin typeface="Times New Roman"/>
              <a:ea typeface="Calibri"/>
              <a:cs typeface="B Nazanin"/>
            </a:endParaRPr>
          </a:p>
        </p:txBody>
      </p:sp>
    </p:spTree>
    <p:extLst>
      <p:ext uri="{BB962C8B-B14F-4D97-AF65-F5344CB8AC3E}">
        <p14:creationId xmlns:p14="http://schemas.microsoft.com/office/powerpoint/2010/main" xmlns="" val="3420257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89"/>
            <a:ext cx="8229600" cy="648072"/>
          </a:xfrm>
        </p:spPr>
        <p:txBody>
          <a:bodyPr>
            <a:normAutofit fontScale="90000"/>
          </a:bodyPr>
          <a:lstStyle/>
          <a:p>
            <a:pPr lvl="0"/>
            <a:r>
              <a:rPr lang="fa-IR" spc="-10" dirty="0">
                <a:latin typeface="Times New Roman"/>
                <a:ea typeface="Calibri"/>
                <a:cs typeface="B Nazanin"/>
              </a:rPr>
              <a:t>روندهای جهانی در حوزۀ فضای </a:t>
            </a:r>
            <a:r>
              <a:rPr lang="fa-IR" spc="-10" dirty="0" smtClean="0">
                <a:latin typeface="Times New Roman"/>
                <a:ea typeface="Calibri"/>
                <a:cs typeface="B Nazanin"/>
              </a:rPr>
              <a:t>مجازی</a:t>
            </a:r>
            <a:endParaRPr lang="en-US" dirty="0"/>
          </a:p>
        </p:txBody>
      </p:sp>
      <p:sp>
        <p:nvSpPr>
          <p:cNvPr id="3" name="Content Placeholder 2"/>
          <p:cNvSpPr>
            <a:spLocks noGrp="1"/>
          </p:cNvSpPr>
          <p:nvPr>
            <p:ph idx="1"/>
          </p:nvPr>
        </p:nvSpPr>
        <p:spPr>
          <a:xfrm>
            <a:off x="107504" y="697260"/>
            <a:ext cx="8928992" cy="4968552"/>
          </a:xfrm>
        </p:spPr>
        <p:txBody>
          <a:bodyPr>
            <a:noAutofit/>
          </a:bodyPr>
          <a:lstStyle/>
          <a:p>
            <a:pPr marL="355600" lvl="1" indent="-273050" algn="just" rtl="1" fontAlgn="ctr">
              <a:lnSpc>
                <a:spcPct val="120000"/>
              </a:lnSpc>
              <a:buFont typeface="+mj-lt"/>
              <a:buAutoNum type="arabicPeriod"/>
              <a:tabLst>
                <a:tab pos="269240" algn="l"/>
              </a:tabLst>
            </a:pPr>
            <a:r>
              <a:rPr lang="fa-IR" sz="1700" b="1" spc="-10" dirty="0">
                <a:solidFill>
                  <a:srgbClr val="FF0000"/>
                </a:solidFill>
                <a:latin typeface="Times New Roman"/>
                <a:ea typeface="Calibri"/>
                <a:cs typeface="B Nazanin"/>
              </a:rPr>
              <a:t>کاهش ابعاد یا کوچک سازی</a:t>
            </a:r>
            <a:r>
              <a:rPr lang="fa-IR" sz="1700" b="1" spc="-10" dirty="0">
                <a:latin typeface="Times New Roman"/>
                <a:ea typeface="Calibri"/>
                <a:cs typeface="B Nazanin"/>
              </a:rPr>
              <a:t>، همانگونه که در انواع محصولات فضای مجازی از جمله رایانه و تلفن‌های همراه مشاهده می‌شود، جهت گیری محصولات فضای مجازی در دنیا به سمت کوچک شدن است. این جهت گیری نیز از این بعد قابل توجه است که افزایش قابلیت و ظرفیت معمولاً مستلزم افزایش ابعاد است، ولی در حوزۀ به دلیل جهت گیری تغییرات سریع فناوری (پردازنده‌ها، حافظه‌ها و شبکه‌های ارتباطی، در راستای کوچک شدن، محصولات این حوزه روندی عکس دارند</a:t>
            </a:r>
            <a:endParaRPr lang="en-US" sz="1700" b="1" spc="-10" dirty="0">
              <a:latin typeface="Times New Roman"/>
              <a:ea typeface="Calibri"/>
              <a:cs typeface="B Nazanin"/>
            </a:endParaRPr>
          </a:p>
          <a:p>
            <a:pPr marL="355600" lvl="1" indent="-273050" algn="just" rtl="1" fontAlgn="ctr">
              <a:lnSpc>
                <a:spcPct val="120000"/>
              </a:lnSpc>
              <a:spcAft>
                <a:spcPts val="0"/>
              </a:spcAft>
              <a:buFont typeface="+mj-lt"/>
              <a:buAutoNum type="arabicPeriod"/>
            </a:pPr>
            <a:r>
              <a:rPr lang="fa-IR" sz="1700" b="1" spc="-10" dirty="0">
                <a:solidFill>
                  <a:srgbClr val="FF0000"/>
                </a:solidFill>
                <a:latin typeface="Times New Roman"/>
                <a:ea typeface="Calibri"/>
                <a:cs typeface="B Nazanin"/>
              </a:rPr>
              <a:t>شبکه سازی</a:t>
            </a:r>
            <a:r>
              <a:rPr lang="fa-IR" sz="1700" b="1" spc="-10" dirty="0">
                <a:latin typeface="Times New Roman"/>
                <a:ea typeface="Calibri"/>
                <a:cs typeface="B Nazanin"/>
              </a:rPr>
              <a:t>، توسعۀ ارتباطات و شبکه‌های رایانه‌ای، شرایط جدیدی را برای شبکه سازی خدمات، کاربردها و کاربران ایجاد نموده است. هر چه زمان می‌گذرد، شبکه‌های جدیدی از داده‌ها، خدمات، افراد و...، تحت عناوین مختلف شبکۀ اجتماعی، شبکۀ تجارت الکترونیک، شبکۀ اطلاعات چندرسانه‌ای، شبکۀ خبری و ... در بستر شبکه‌های رایانه‌ای ایجاد می‌گردد. برای تقویت این رویکرد، تلاش‌های گسترده ای در زیرساخت‌ها انجام می پذیرد. برای بعنوان مثال، می‌توان به محاسبات ابری اشاره نمود.</a:t>
            </a:r>
            <a:endParaRPr lang="en-US" sz="1700" b="1" dirty="0">
              <a:latin typeface="Calibri"/>
              <a:ea typeface="Calibri"/>
              <a:cs typeface="Arial"/>
            </a:endParaRPr>
          </a:p>
          <a:p>
            <a:pPr marL="355600" lvl="1" indent="-273050" algn="just" rtl="1" fontAlgn="ctr">
              <a:lnSpc>
                <a:spcPct val="120000"/>
              </a:lnSpc>
              <a:spcAft>
                <a:spcPts val="0"/>
              </a:spcAft>
              <a:buFont typeface="+mj-lt"/>
              <a:buAutoNum type="arabicPeriod"/>
            </a:pPr>
            <a:r>
              <a:rPr lang="en-US" sz="1700" b="1" spc="-10" dirty="0">
                <a:latin typeface="Times New Roman"/>
                <a:ea typeface="Calibri"/>
                <a:cs typeface="B Nazanin"/>
              </a:rPr>
              <a:t> </a:t>
            </a:r>
            <a:r>
              <a:rPr lang="fa-IR" sz="1700" b="1" spc="-10" dirty="0">
                <a:solidFill>
                  <a:srgbClr val="FF0000"/>
                </a:solidFill>
                <a:latin typeface="Times New Roman"/>
                <a:ea typeface="Calibri"/>
                <a:cs typeface="B Nazanin"/>
              </a:rPr>
              <a:t>هوشمندسازی</a:t>
            </a:r>
            <a:r>
              <a:rPr lang="fa-IR" sz="1700" b="1" spc="-10" dirty="0">
                <a:latin typeface="Times New Roman"/>
                <a:ea typeface="Calibri"/>
                <a:cs typeface="B Nazanin"/>
              </a:rPr>
              <a:t>، این رویکرد به هوشمندسازی کاربردها و نرم افزارها برای افزایش رفاه اشاره دارد. ساخت انواع روبوتهای هوشمند، طراحی و ساخت انواع نرم افزارهای هوشمند برای مقاصدی چون ترجمه ماشینی، برنامه ریزی، پیش بینی، سیستم‌های خبره و غیره قابل ذکر است. اهمیت این رویکرد به قدری است که بعضی از صاحب نظران پیش بینی کرده‌اند که انقلاب بعدی فناوری اطلاعات، مبتنی بر این رویکرد و در طی قرن بیست ویکم اتفاق خواهد افتاد</a:t>
            </a:r>
            <a:r>
              <a:rPr lang="en-US" sz="1700" b="1" spc="-10" dirty="0">
                <a:latin typeface="Times New Roman"/>
                <a:ea typeface="Calibri"/>
                <a:cs typeface="B Nazanin"/>
              </a:rPr>
              <a:t>.</a:t>
            </a:r>
            <a:endParaRPr lang="en-US" sz="1700" b="1" dirty="0">
              <a:latin typeface="Calibri"/>
              <a:ea typeface="Calibri"/>
              <a:cs typeface="Arial"/>
            </a:endParaRPr>
          </a:p>
          <a:p>
            <a:pPr marL="355600" lvl="1" indent="-273050" algn="just" rtl="1" fontAlgn="ctr">
              <a:lnSpc>
                <a:spcPct val="120000"/>
              </a:lnSpc>
              <a:spcAft>
                <a:spcPts val="0"/>
              </a:spcAft>
              <a:buFont typeface="+mj-lt"/>
              <a:buAutoNum type="arabicPeriod"/>
            </a:pPr>
            <a:r>
              <a:rPr lang="fa-IR" sz="1700" b="1" spc="-10" dirty="0">
                <a:solidFill>
                  <a:srgbClr val="FF0000"/>
                </a:solidFill>
                <a:latin typeface="Times New Roman"/>
                <a:ea typeface="Calibri"/>
                <a:cs typeface="B Nazanin"/>
              </a:rPr>
              <a:t>اینترنت </a:t>
            </a:r>
            <a:r>
              <a:rPr lang="fa-IR" sz="1700" b="1" spc="-10" dirty="0" smtClean="0">
                <a:solidFill>
                  <a:srgbClr val="FF0000"/>
                </a:solidFill>
                <a:latin typeface="Times New Roman"/>
                <a:ea typeface="Calibri"/>
                <a:cs typeface="B Nazanin"/>
              </a:rPr>
              <a:t>اشیاء</a:t>
            </a:r>
            <a:r>
              <a:rPr lang="fa-IR" sz="1700" b="1" spc="-10" dirty="0" smtClean="0">
                <a:latin typeface="Times New Roman"/>
                <a:ea typeface="Calibri"/>
                <a:cs typeface="B Nazanin"/>
              </a:rPr>
              <a:t>، </a:t>
            </a:r>
            <a:r>
              <a:rPr lang="fa-IR" sz="1700" b="1" spc="-10" dirty="0">
                <a:latin typeface="Times New Roman"/>
                <a:ea typeface="Calibri"/>
                <a:cs typeface="B Nazanin"/>
              </a:rPr>
              <a:t>بدین معنی که همة اشیاء محیط زندگی به شبکه اینترنت متصل می‌شوند</a:t>
            </a:r>
            <a:r>
              <a:rPr lang="fa-IR" sz="1700" b="1" spc="-10" dirty="0" smtClean="0">
                <a:latin typeface="Times New Roman"/>
                <a:ea typeface="Calibri"/>
                <a:cs typeface="B Nazanin"/>
              </a:rPr>
              <a:t>.</a:t>
            </a:r>
            <a:endParaRPr lang="en-US" sz="1700" b="1" dirty="0">
              <a:latin typeface="Calibri"/>
              <a:ea typeface="Calibri"/>
              <a:cs typeface="Arial"/>
            </a:endParaRPr>
          </a:p>
        </p:txBody>
      </p:sp>
    </p:spTree>
    <p:extLst>
      <p:ext uri="{BB962C8B-B14F-4D97-AF65-F5344CB8AC3E}">
        <p14:creationId xmlns:p14="http://schemas.microsoft.com/office/powerpoint/2010/main" xmlns="" val="4379455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1442</TotalTime>
  <Words>2274</Words>
  <Application>Microsoft Office PowerPoint</Application>
  <PresentationFormat>On-screen Show (16:10)</PresentationFormat>
  <Paragraphs>129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Slide 1</vt:lpstr>
      <vt:lpstr>نقش فضای مجازی در ساخت تمدّن اسلامی</vt:lpstr>
      <vt:lpstr>Slide 3</vt:lpstr>
      <vt:lpstr>Slide 4</vt:lpstr>
      <vt:lpstr>سناریوها و روندهای جهانی در حوزۀ فضای مجازی</vt:lpstr>
      <vt:lpstr>سناریوها در حوزۀ فضای مجازی</vt:lpstr>
      <vt:lpstr>سناریوها در حوزۀ فضای مجازی</vt:lpstr>
      <vt:lpstr>روندهای جهانی در حوزۀ فضای مجازی</vt:lpstr>
      <vt:lpstr>روندهای جهانی در حوزۀ فضای مجازی</vt:lpstr>
      <vt:lpstr>آرمان نظام جمهوری اسلامی را می‌شود در جمله‌ی كوتاهِ  «ایجاد تمدّن اسلامی» خلاصه كرد.</vt:lpstr>
      <vt:lpstr>Slide 11</vt:lpstr>
      <vt:lpstr>Slide 12</vt:lpstr>
      <vt:lpstr>Slide 13</vt:lpstr>
      <vt:lpstr>Slide 14</vt:lpstr>
      <vt:lpstr>Slide 15</vt:lpstr>
      <vt:lpstr>Slide 16</vt:lpstr>
      <vt:lpstr>Slide 17</vt:lpstr>
      <vt:lpstr>الزامات حوزه‌های اعتلاء، اقتدار و اقتصاد در فضای مجازی</vt:lpstr>
      <vt:lpstr>الگوی پیشرفت فضای مجازی جمهوری اسلامی ایران</vt:lpstr>
      <vt:lpstr>حوزه‌ی اعتلاء</vt:lpstr>
      <vt:lpstr>Slide 21</vt:lpstr>
      <vt:lpstr>حوزه‌ی اقتدار: </vt:lpstr>
      <vt:lpstr>حوزه‌ی اقتدار: </vt:lpstr>
      <vt:lpstr>حوزه‌ی اقتصاد:</vt:lpstr>
      <vt:lpstr>و السلام علینا و علی عبادالله الصالحین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PCM</dc:creator>
  <cp:lastModifiedBy>hossein</cp:lastModifiedBy>
  <cp:revision>39</cp:revision>
  <dcterms:created xsi:type="dcterms:W3CDTF">2016-09-06T11:36:16Z</dcterms:created>
  <dcterms:modified xsi:type="dcterms:W3CDTF">2016-09-10T10:44:09Z</dcterms:modified>
</cp:coreProperties>
</file>